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287000" cx="18288000"/>
  <p:notesSz cx="18288000" cy="10287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24" roundtripDataSignature="AMtx7miIQEfz7ez39xdV2RXuQedMCONN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7d82e91fef_2_1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7d82e91fef_2_1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7d82e91fef_3_1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7d82e91fef_3_1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7d82e91fef_3_2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17d82e91fef_3_2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8cfac8788a_2_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8cfac8788a_2_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cfac8788a_2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8cfac8788a_2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7d82e91fef_2_2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17d82e91fef_2_2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5"/>
          <p:cNvSpPr txBox="1"/>
          <p:nvPr>
            <p:ph type="title"/>
          </p:nvPr>
        </p:nvSpPr>
        <p:spPr>
          <a:xfrm>
            <a:off x="1461923" y="681043"/>
            <a:ext cx="13873480" cy="787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000">
                <a:solidFill>
                  <a:srgbClr val="00E3B8"/>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5"/>
          <p:cNvSpPr txBox="1"/>
          <p:nvPr>
            <p:ph idx="1" type="body"/>
          </p:nvPr>
        </p:nvSpPr>
        <p:spPr>
          <a:xfrm>
            <a:off x="2111238" y="2406892"/>
            <a:ext cx="14065522" cy="683196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 name="Google Shape;14;p1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 name="Shape 17"/>
        <p:cNvGrpSpPr/>
        <p:nvPr/>
      </p:nvGrpSpPr>
      <p:grpSpPr>
        <a:xfrm>
          <a:off x="0" y="0"/>
          <a:ext cx="0" cy="0"/>
          <a:chOff x="0" y="0"/>
          <a:chExt cx="0" cy="0"/>
        </a:xfrm>
      </p:grpSpPr>
      <p:sp>
        <p:nvSpPr>
          <p:cNvPr id="18" name="Google Shape;18;p16"/>
          <p:cNvSpPr txBox="1"/>
          <p:nvPr>
            <p:ph type="title"/>
          </p:nvPr>
        </p:nvSpPr>
        <p:spPr>
          <a:xfrm>
            <a:off x="1461923" y="681043"/>
            <a:ext cx="13873480" cy="787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000">
                <a:solidFill>
                  <a:srgbClr val="00E3B8"/>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2"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b="0" l="0" r="0" t="0"/>
          <a:stretch/>
        </p:blipFill>
        <p:spPr>
          <a:xfrm>
            <a:off x="0" y="0"/>
            <a:ext cx="18287999" cy="10286999"/>
          </a:xfrm>
          <a:prstGeom prst="rect">
            <a:avLst/>
          </a:prstGeom>
          <a:noFill/>
          <a:ln>
            <a:noFill/>
          </a:ln>
        </p:spPr>
      </p:pic>
      <p:sp>
        <p:nvSpPr>
          <p:cNvPr id="24" name="Google Shape;24;p17"/>
          <p:cNvSpPr/>
          <p:nvPr/>
        </p:nvSpPr>
        <p:spPr>
          <a:xfrm>
            <a:off x="1241456" y="1028735"/>
            <a:ext cx="15801975" cy="8229600"/>
          </a:xfrm>
          <a:custGeom>
            <a:rect b="b" l="l" r="r" t="t"/>
            <a:pathLst>
              <a:path extrusionOk="0" h="8229600" w="15801975">
                <a:moveTo>
                  <a:pt x="15801974" y="8229529"/>
                </a:moveTo>
                <a:lnTo>
                  <a:pt x="0" y="8229529"/>
                </a:lnTo>
                <a:lnTo>
                  <a:pt x="0" y="0"/>
                </a:lnTo>
                <a:lnTo>
                  <a:pt x="15801974" y="0"/>
                </a:lnTo>
                <a:lnTo>
                  <a:pt x="15801974" y="8229529"/>
                </a:lnTo>
                <a:close/>
              </a:path>
            </a:pathLst>
          </a:custGeom>
          <a:solidFill>
            <a:srgbClr val="17252F">
              <a:alpha val="6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17"/>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7"/>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28" name="Shape 28"/>
        <p:cNvGrpSpPr/>
        <p:nvPr/>
      </p:nvGrpSpPr>
      <p:grpSpPr>
        <a:xfrm>
          <a:off x="0" y="0"/>
          <a:ext cx="0" cy="0"/>
          <a:chOff x="0" y="0"/>
          <a:chExt cx="0" cy="0"/>
        </a:xfrm>
      </p:grpSpPr>
      <p:pic>
        <p:nvPicPr>
          <p:cNvPr id="29" name="Google Shape;29;p18"/>
          <p:cNvPicPr preferRelativeResize="0"/>
          <p:nvPr/>
        </p:nvPicPr>
        <p:blipFill rotWithShape="1">
          <a:blip r:embed="rId2">
            <a:alphaModFix/>
          </a:blip>
          <a:srcRect b="0" l="0" r="0" t="0"/>
          <a:stretch/>
        </p:blipFill>
        <p:spPr>
          <a:xfrm>
            <a:off x="0" y="0"/>
            <a:ext cx="18287999" cy="10286999"/>
          </a:xfrm>
          <a:prstGeom prst="rect">
            <a:avLst/>
          </a:prstGeom>
          <a:noFill/>
          <a:ln>
            <a:noFill/>
          </a:ln>
        </p:spPr>
      </p:pic>
      <p:sp>
        <p:nvSpPr>
          <p:cNvPr id="30" name="Google Shape;30;p18"/>
          <p:cNvSpPr/>
          <p:nvPr/>
        </p:nvSpPr>
        <p:spPr>
          <a:xfrm>
            <a:off x="944933" y="918021"/>
            <a:ext cx="15335250" cy="8448675"/>
          </a:xfrm>
          <a:custGeom>
            <a:rect b="b" l="l" r="r" t="t"/>
            <a:pathLst>
              <a:path extrusionOk="0" h="8448675" w="15335250">
                <a:moveTo>
                  <a:pt x="15335235" y="8448674"/>
                </a:moveTo>
                <a:lnTo>
                  <a:pt x="0" y="8448674"/>
                </a:lnTo>
                <a:lnTo>
                  <a:pt x="0" y="0"/>
                </a:lnTo>
                <a:lnTo>
                  <a:pt x="15335235" y="0"/>
                </a:lnTo>
                <a:lnTo>
                  <a:pt x="15335235" y="8448674"/>
                </a:lnTo>
                <a:close/>
              </a:path>
            </a:pathLst>
          </a:custGeom>
          <a:solidFill>
            <a:srgbClr val="17252F">
              <a:alpha val="6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 name="Google Shape;31;p18"/>
          <p:cNvPicPr preferRelativeResize="0"/>
          <p:nvPr/>
        </p:nvPicPr>
        <p:blipFill rotWithShape="1">
          <a:blip r:embed="rId3">
            <a:alphaModFix/>
          </a:blip>
          <a:srcRect b="0" l="0" r="0" t="0"/>
          <a:stretch/>
        </p:blipFill>
        <p:spPr>
          <a:xfrm>
            <a:off x="3390974" y="3548946"/>
            <a:ext cx="10448924" cy="4419599"/>
          </a:xfrm>
          <a:prstGeom prst="rect">
            <a:avLst/>
          </a:prstGeom>
          <a:noFill/>
          <a:ln>
            <a:noFill/>
          </a:ln>
        </p:spPr>
      </p:pic>
      <p:sp>
        <p:nvSpPr>
          <p:cNvPr id="32" name="Google Shape;32;p18"/>
          <p:cNvSpPr txBox="1"/>
          <p:nvPr>
            <p:ph type="ctrTitle"/>
          </p:nvPr>
        </p:nvSpPr>
        <p:spPr>
          <a:xfrm>
            <a:off x="1461923" y="557321"/>
            <a:ext cx="15364152" cy="81216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8"/>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7" name="Shape 37"/>
        <p:cNvGrpSpPr/>
        <p:nvPr/>
      </p:nvGrpSpPr>
      <p:grpSpPr>
        <a:xfrm>
          <a:off x="0" y="0"/>
          <a:ext cx="0" cy="0"/>
          <a:chOff x="0" y="0"/>
          <a:chExt cx="0" cy="0"/>
        </a:xfrm>
      </p:grpSpPr>
      <p:sp>
        <p:nvSpPr>
          <p:cNvPr id="38" name="Google Shape;38;p19"/>
          <p:cNvSpPr txBox="1"/>
          <p:nvPr>
            <p:ph type="title"/>
          </p:nvPr>
        </p:nvSpPr>
        <p:spPr>
          <a:xfrm>
            <a:off x="1461923" y="681043"/>
            <a:ext cx="13873480" cy="787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000">
                <a:solidFill>
                  <a:srgbClr val="00E3B8"/>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9"/>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9"/>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1461923" y="681043"/>
            <a:ext cx="13873480" cy="7874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5000" u="none" cap="none" strike="noStrike">
                <a:solidFill>
                  <a:srgbClr val="00E3B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2111238" y="2406892"/>
            <a:ext cx="14065522" cy="683196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4"/>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3.jpg"/><Relationship Id="rId5" Type="http://schemas.openxmlformats.org/officeDocument/2006/relationships/image" Target="../media/image7.jpg"/><Relationship Id="rId6" Type="http://schemas.openxmlformats.org/officeDocument/2006/relationships/image" Target="../media/image11.jpg"/><Relationship Id="rId7"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 name="Shape 47"/>
        <p:cNvGrpSpPr/>
        <p:nvPr/>
      </p:nvGrpSpPr>
      <p:grpSpPr>
        <a:xfrm>
          <a:off x="0" y="0"/>
          <a:ext cx="0" cy="0"/>
          <a:chOff x="0" y="0"/>
          <a:chExt cx="0" cy="0"/>
        </a:xfrm>
      </p:grpSpPr>
      <p:pic>
        <p:nvPicPr>
          <p:cNvPr id="48" name="Google Shape;48;p1"/>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49" name="Google Shape;49;p1"/>
          <p:cNvSpPr/>
          <p:nvPr/>
        </p:nvSpPr>
        <p:spPr>
          <a:xfrm>
            <a:off x="3589816" y="1398055"/>
            <a:ext cx="12163425" cy="6600825"/>
          </a:xfrm>
          <a:custGeom>
            <a:rect b="b" l="l" r="r" t="t"/>
            <a:pathLst>
              <a:path extrusionOk="0" h="6600825" w="12163425">
                <a:moveTo>
                  <a:pt x="12163353" y="6600824"/>
                </a:moveTo>
                <a:lnTo>
                  <a:pt x="0" y="6600824"/>
                </a:lnTo>
                <a:lnTo>
                  <a:pt x="0" y="0"/>
                </a:lnTo>
                <a:lnTo>
                  <a:pt x="12163353" y="0"/>
                </a:lnTo>
                <a:lnTo>
                  <a:pt x="12163353" y="6600824"/>
                </a:lnTo>
                <a:close/>
              </a:path>
            </a:pathLst>
          </a:custGeom>
          <a:solidFill>
            <a:srgbClr val="17252F">
              <a:alpha val="6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 name="Google Shape;50;p1"/>
          <p:cNvSpPr txBox="1"/>
          <p:nvPr>
            <p:ph type="title"/>
          </p:nvPr>
        </p:nvSpPr>
        <p:spPr>
          <a:xfrm>
            <a:off x="7428226" y="2660036"/>
            <a:ext cx="4488300" cy="643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4100">
                <a:latin typeface="Trebuchet MS"/>
                <a:ea typeface="Trebuchet MS"/>
                <a:cs typeface="Trebuchet MS"/>
                <a:sym typeface="Trebuchet MS"/>
              </a:rPr>
              <a:t>P R O P U E S T A</a:t>
            </a:r>
            <a:endParaRPr sz="4100">
              <a:latin typeface="Trebuchet MS"/>
              <a:ea typeface="Trebuchet MS"/>
              <a:cs typeface="Trebuchet MS"/>
              <a:sym typeface="Trebuchet MS"/>
            </a:endParaRPr>
          </a:p>
        </p:txBody>
      </p:sp>
      <p:sp>
        <p:nvSpPr>
          <p:cNvPr id="51" name="Google Shape;51;p1"/>
          <p:cNvSpPr txBox="1"/>
          <p:nvPr/>
        </p:nvSpPr>
        <p:spPr>
          <a:xfrm>
            <a:off x="5039361" y="3461217"/>
            <a:ext cx="9265920" cy="3200400"/>
          </a:xfrm>
          <a:prstGeom prst="rect">
            <a:avLst/>
          </a:prstGeom>
          <a:noFill/>
          <a:ln>
            <a:noFill/>
          </a:ln>
        </p:spPr>
        <p:txBody>
          <a:bodyPr anchorCtr="0" anchor="t" bIns="0" lIns="0" spcFirstLastPara="1" rIns="0" wrap="square" tIns="44450">
            <a:spAutoFit/>
          </a:bodyPr>
          <a:lstStyle/>
          <a:p>
            <a:pPr indent="-635" lvl="0" marL="12065" marR="5080" rtl="0" algn="ctr">
              <a:lnSpc>
                <a:spcPct val="118117"/>
              </a:lnSpc>
              <a:spcBef>
                <a:spcPts val="0"/>
              </a:spcBef>
              <a:spcAft>
                <a:spcPts val="0"/>
              </a:spcAft>
              <a:buNone/>
            </a:pPr>
            <a:r>
              <a:rPr lang="en-US" sz="4250">
                <a:solidFill>
                  <a:srgbClr val="FFFFFF"/>
                </a:solidFill>
                <a:latin typeface="Trebuchet MS"/>
                <a:ea typeface="Trebuchet MS"/>
                <a:cs typeface="Trebuchet MS"/>
                <a:sym typeface="Trebuchet MS"/>
              </a:rPr>
              <a:t>MODELO DE CLASIFICACIÓN PARA  LA IDENTIFICACIÓN DE  TRANSACCIONES CON RIESGO DE  FRAUDE</a:t>
            </a:r>
            <a:endParaRPr sz="4250">
              <a:solidFill>
                <a:schemeClr val="dk1"/>
              </a:solidFill>
              <a:latin typeface="Trebuchet MS"/>
              <a:ea typeface="Trebuchet MS"/>
              <a:cs typeface="Trebuchet MS"/>
              <a:sym typeface="Trebuchet MS"/>
            </a:endParaRPr>
          </a:p>
          <a:p>
            <a:pPr indent="0" lvl="0" marL="0" marR="0" rtl="0" algn="ctr">
              <a:lnSpc>
                <a:spcPct val="100000"/>
              </a:lnSpc>
              <a:spcBef>
                <a:spcPts val="1720"/>
              </a:spcBef>
              <a:spcAft>
                <a:spcPts val="0"/>
              </a:spcAft>
              <a:buNone/>
            </a:pPr>
            <a:r>
              <a:rPr lang="en-US" sz="2450">
                <a:solidFill>
                  <a:srgbClr val="00E3B8"/>
                </a:solidFill>
                <a:latin typeface="Trebuchet MS"/>
                <a:ea typeface="Trebuchet MS"/>
                <a:cs typeface="Trebuchet MS"/>
                <a:sym typeface="Trebuchet MS"/>
              </a:rPr>
              <a:t>D A T A	S C I E N C E</a:t>
            </a:r>
            <a:endParaRPr sz="2450">
              <a:solidFill>
                <a:schemeClr val="dk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txBox="1"/>
          <p:nvPr/>
        </p:nvSpPr>
        <p:spPr>
          <a:xfrm>
            <a:off x="1828191" y="1638152"/>
            <a:ext cx="14631600" cy="1825200"/>
          </a:xfrm>
          <a:prstGeom prst="rect">
            <a:avLst/>
          </a:prstGeom>
          <a:noFill/>
          <a:ln>
            <a:noFill/>
          </a:ln>
        </p:spPr>
        <p:txBody>
          <a:bodyPr anchorCtr="0" anchor="t" bIns="0" lIns="0" spcFirstLastPara="1" rIns="0" wrap="square" tIns="12700">
            <a:spAutoFit/>
          </a:bodyPr>
          <a:lstStyle/>
          <a:p>
            <a:pPr indent="0" lvl="0" marL="12700" marR="5080" rtl="0" algn="just">
              <a:lnSpc>
                <a:spcPct val="130200"/>
              </a:lnSpc>
              <a:spcBef>
                <a:spcPts val="0"/>
              </a:spcBef>
              <a:spcAft>
                <a:spcPts val="0"/>
              </a:spcAft>
              <a:buNone/>
            </a:pPr>
            <a:r>
              <a:rPr lang="en-US" sz="2400">
                <a:solidFill>
                  <a:srgbClr val="FFFFFF"/>
                </a:solidFill>
                <a:latin typeface="Trebuchet MS"/>
                <a:ea typeface="Trebuchet MS"/>
                <a:cs typeface="Trebuchet MS"/>
                <a:sym typeface="Trebuchet MS"/>
              </a:rPr>
              <a:t>Analizamos la relación entre el importe de las transacciones reclamadas y el indicador de  comercio electrónico. Identificamos que los importes </a:t>
            </a:r>
            <a:r>
              <a:rPr lang="en-US" sz="2400">
                <a:solidFill>
                  <a:srgbClr val="FFFFFF"/>
                </a:solidFill>
                <a:latin typeface="Trebuchet MS"/>
                <a:ea typeface="Trebuchet MS"/>
                <a:cs typeface="Trebuchet MS"/>
                <a:sym typeface="Trebuchet MS"/>
              </a:rPr>
              <a:t>más</a:t>
            </a:r>
            <a:r>
              <a:rPr lang="en-US" sz="2400">
                <a:solidFill>
                  <a:srgbClr val="FFFFFF"/>
                </a:solidFill>
                <a:latin typeface="Trebuchet MS"/>
                <a:ea typeface="Trebuchet MS"/>
                <a:cs typeface="Trebuchet MS"/>
                <a:sym typeface="Trebuchet MS"/>
              </a:rPr>
              <a:t> elevados que han generado un  aclaración han sido en comercios </a:t>
            </a:r>
            <a:r>
              <a:rPr lang="en-US" sz="2400">
                <a:solidFill>
                  <a:srgbClr val="FFFFFF"/>
                </a:solidFill>
                <a:latin typeface="Trebuchet MS"/>
                <a:ea typeface="Trebuchet MS"/>
                <a:cs typeface="Trebuchet MS"/>
                <a:sym typeface="Trebuchet MS"/>
              </a:rPr>
              <a:t>electrónicos</a:t>
            </a:r>
            <a:r>
              <a:rPr lang="en-US" sz="2400">
                <a:solidFill>
                  <a:srgbClr val="FFFFFF"/>
                </a:solidFill>
                <a:latin typeface="Trebuchet MS"/>
                <a:ea typeface="Trebuchet MS"/>
                <a:cs typeface="Trebuchet MS"/>
                <a:sym typeface="Trebuchet MS"/>
              </a:rPr>
              <a:t> No seguros, es decir, comercios que no </a:t>
            </a:r>
            <a:r>
              <a:rPr lang="en-US" sz="2400">
                <a:solidFill>
                  <a:srgbClr val="FFFFFF"/>
                </a:solidFill>
                <a:latin typeface="Trebuchet MS"/>
                <a:ea typeface="Trebuchet MS"/>
                <a:cs typeface="Trebuchet MS"/>
                <a:sym typeface="Trebuchet MS"/>
              </a:rPr>
              <a:t>cuentan</a:t>
            </a:r>
            <a:r>
              <a:rPr lang="en-US" sz="2400">
                <a:solidFill>
                  <a:srgbClr val="FFFFFF"/>
                </a:solidFill>
                <a:latin typeface="Trebuchet MS"/>
                <a:ea typeface="Trebuchet MS"/>
                <a:cs typeface="Trebuchet MS"/>
                <a:sym typeface="Trebuchet MS"/>
              </a:rPr>
              <a:t>  con dos factores o validaciones de autenticación.</a:t>
            </a:r>
            <a:endParaRPr sz="2400">
              <a:solidFill>
                <a:schemeClr val="dk1"/>
              </a:solidFill>
              <a:latin typeface="Trebuchet MS"/>
              <a:ea typeface="Trebuchet MS"/>
              <a:cs typeface="Trebuchet MS"/>
              <a:sym typeface="Trebuchet MS"/>
            </a:endParaRPr>
          </a:p>
        </p:txBody>
      </p:sp>
      <p:pic>
        <p:nvPicPr>
          <p:cNvPr id="134" name="Google Shape;134;p9"/>
          <p:cNvPicPr preferRelativeResize="0"/>
          <p:nvPr/>
        </p:nvPicPr>
        <p:blipFill>
          <a:blip r:embed="rId3">
            <a:alphaModFix/>
          </a:blip>
          <a:stretch>
            <a:fillRect/>
          </a:stretch>
        </p:blipFill>
        <p:spPr>
          <a:xfrm>
            <a:off x="4280937" y="3463350"/>
            <a:ext cx="9196065" cy="571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7d82e91fef_2_12"/>
          <p:cNvSpPr txBox="1"/>
          <p:nvPr/>
        </p:nvSpPr>
        <p:spPr>
          <a:xfrm>
            <a:off x="2126641" y="1401427"/>
            <a:ext cx="14631600" cy="863100"/>
          </a:xfrm>
          <a:prstGeom prst="rect">
            <a:avLst/>
          </a:prstGeom>
          <a:noFill/>
          <a:ln>
            <a:noFill/>
          </a:ln>
        </p:spPr>
        <p:txBody>
          <a:bodyPr anchorCtr="0" anchor="t" bIns="0" lIns="0" spcFirstLastPara="1" rIns="0" wrap="square" tIns="12700">
            <a:spAutoFit/>
          </a:bodyPr>
          <a:lstStyle/>
          <a:p>
            <a:pPr indent="0" lvl="0" marL="12700" marR="5080" rtl="0" algn="just">
              <a:lnSpc>
                <a:spcPct val="130200"/>
              </a:lnSpc>
              <a:spcBef>
                <a:spcPts val="0"/>
              </a:spcBef>
              <a:spcAft>
                <a:spcPts val="0"/>
              </a:spcAft>
              <a:buNone/>
            </a:pPr>
            <a:r>
              <a:rPr lang="en-US" sz="2400">
                <a:solidFill>
                  <a:srgbClr val="FFFFFF"/>
                </a:solidFill>
                <a:latin typeface="Trebuchet MS"/>
                <a:ea typeface="Trebuchet MS"/>
                <a:cs typeface="Trebuchet MS"/>
                <a:sym typeface="Trebuchet MS"/>
              </a:rPr>
              <a:t>Desplegamos la correlación entre las columnas del dataset final, las más altas son entre el motivo y el tipo de tarjeta utilizada y la confirmación de fraude con el indicador del comercio </a:t>
            </a:r>
            <a:r>
              <a:rPr lang="en-US" sz="2400">
                <a:solidFill>
                  <a:srgbClr val="FFFFFF"/>
                </a:solidFill>
                <a:latin typeface="Trebuchet MS"/>
                <a:ea typeface="Trebuchet MS"/>
                <a:cs typeface="Trebuchet MS"/>
                <a:sym typeface="Trebuchet MS"/>
              </a:rPr>
              <a:t>electrónico</a:t>
            </a:r>
            <a:r>
              <a:rPr lang="en-US" sz="2400">
                <a:solidFill>
                  <a:srgbClr val="FFFFFF"/>
                </a:solidFill>
                <a:latin typeface="Trebuchet MS"/>
                <a:ea typeface="Trebuchet MS"/>
                <a:cs typeface="Trebuchet MS"/>
                <a:sym typeface="Trebuchet MS"/>
              </a:rPr>
              <a:t>.</a:t>
            </a:r>
            <a:endParaRPr sz="2400">
              <a:solidFill>
                <a:schemeClr val="dk1"/>
              </a:solidFill>
              <a:latin typeface="Trebuchet MS"/>
              <a:ea typeface="Trebuchet MS"/>
              <a:cs typeface="Trebuchet MS"/>
              <a:sym typeface="Trebuchet MS"/>
            </a:endParaRPr>
          </a:p>
        </p:txBody>
      </p:sp>
      <p:pic>
        <p:nvPicPr>
          <p:cNvPr id="140" name="Google Shape;140;g17d82e91fef_2_12"/>
          <p:cNvPicPr preferRelativeResize="0"/>
          <p:nvPr/>
        </p:nvPicPr>
        <p:blipFill>
          <a:blip r:embed="rId3">
            <a:alphaModFix/>
          </a:blip>
          <a:stretch>
            <a:fillRect/>
          </a:stretch>
        </p:blipFill>
        <p:spPr>
          <a:xfrm>
            <a:off x="2870725" y="2593850"/>
            <a:ext cx="12546550" cy="7122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 name="Shape 144"/>
        <p:cNvGrpSpPr/>
        <p:nvPr/>
      </p:nvGrpSpPr>
      <p:grpSpPr>
        <a:xfrm>
          <a:off x="0" y="0"/>
          <a:ext cx="0" cy="0"/>
          <a:chOff x="0" y="0"/>
          <a:chExt cx="0" cy="0"/>
        </a:xfrm>
      </p:grpSpPr>
      <p:pic>
        <p:nvPicPr>
          <p:cNvPr id="145" name="Google Shape;145;p10"/>
          <p:cNvPicPr preferRelativeResize="0"/>
          <p:nvPr/>
        </p:nvPicPr>
        <p:blipFill rotWithShape="1">
          <a:blip r:embed="rId3">
            <a:alphaModFix/>
          </a:blip>
          <a:srcRect b="0" l="0" r="0" t="0"/>
          <a:stretch/>
        </p:blipFill>
        <p:spPr>
          <a:xfrm>
            <a:off x="0" y="3"/>
            <a:ext cx="18288000" cy="10287000"/>
          </a:xfrm>
          <a:prstGeom prst="rect">
            <a:avLst/>
          </a:prstGeom>
          <a:noFill/>
          <a:ln>
            <a:noFill/>
          </a:ln>
        </p:spPr>
      </p:pic>
      <p:sp>
        <p:nvSpPr>
          <p:cNvPr id="146" name="Google Shape;146;p10"/>
          <p:cNvSpPr/>
          <p:nvPr/>
        </p:nvSpPr>
        <p:spPr>
          <a:xfrm>
            <a:off x="3589859" y="2283713"/>
            <a:ext cx="11106150" cy="5715000"/>
          </a:xfrm>
          <a:custGeom>
            <a:rect b="b" l="l" r="r" t="t"/>
            <a:pathLst>
              <a:path extrusionOk="0" h="5715000" w="11106150">
                <a:moveTo>
                  <a:pt x="11105994" y="5714999"/>
                </a:moveTo>
                <a:lnTo>
                  <a:pt x="0" y="5714999"/>
                </a:lnTo>
                <a:lnTo>
                  <a:pt x="0" y="0"/>
                </a:lnTo>
                <a:lnTo>
                  <a:pt x="11105994" y="0"/>
                </a:lnTo>
                <a:lnTo>
                  <a:pt x="11105994" y="5714999"/>
                </a:lnTo>
                <a:close/>
              </a:path>
            </a:pathLst>
          </a:custGeom>
          <a:solidFill>
            <a:srgbClr val="17252F">
              <a:alpha val="6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0"/>
          <p:cNvSpPr txBox="1"/>
          <p:nvPr/>
        </p:nvSpPr>
        <p:spPr>
          <a:xfrm>
            <a:off x="6170551" y="6006175"/>
            <a:ext cx="5743500" cy="13980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lang="en-US" sz="9000">
                <a:solidFill>
                  <a:srgbClr val="FFFFFF"/>
                </a:solidFill>
                <a:latin typeface="Arial"/>
                <a:ea typeface="Arial"/>
                <a:cs typeface="Arial"/>
                <a:sym typeface="Arial"/>
              </a:rPr>
              <a:t>FASE 2</a:t>
            </a:r>
            <a:endParaRPr sz="9000">
              <a:solidFill>
                <a:schemeClr val="dk1"/>
              </a:solidFill>
              <a:latin typeface="Arial"/>
              <a:ea typeface="Arial"/>
              <a:cs typeface="Arial"/>
              <a:sym typeface="Arial"/>
            </a:endParaRPr>
          </a:p>
        </p:txBody>
      </p:sp>
      <p:sp>
        <p:nvSpPr>
          <p:cNvPr id="148" name="Google Shape;148;p10"/>
          <p:cNvSpPr txBox="1"/>
          <p:nvPr/>
        </p:nvSpPr>
        <p:spPr>
          <a:xfrm>
            <a:off x="3863250" y="2593250"/>
            <a:ext cx="10358100" cy="2947500"/>
          </a:xfrm>
          <a:prstGeom prst="rect">
            <a:avLst/>
          </a:prstGeom>
          <a:noFill/>
          <a:ln>
            <a:noFill/>
          </a:ln>
        </p:spPr>
        <p:txBody>
          <a:bodyPr anchorCtr="0" anchor="t" bIns="0" lIns="0" spcFirstLastPara="1" rIns="0" wrap="square" tIns="46350">
            <a:spAutoFit/>
          </a:bodyPr>
          <a:lstStyle/>
          <a:p>
            <a:pPr indent="552450" lvl="0" marL="12700" marR="5080" rtl="0" algn="ctr">
              <a:lnSpc>
                <a:spcPct val="116767"/>
              </a:lnSpc>
              <a:spcBef>
                <a:spcPts val="0"/>
              </a:spcBef>
              <a:spcAft>
                <a:spcPts val="0"/>
              </a:spcAft>
              <a:buNone/>
            </a:pPr>
            <a:r>
              <a:rPr lang="en-US" sz="5650">
                <a:solidFill>
                  <a:srgbClr val="00E3B8"/>
                </a:solidFill>
                <a:latin typeface="Trebuchet MS"/>
                <a:ea typeface="Trebuchet MS"/>
                <a:cs typeface="Trebuchet MS"/>
                <a:sym typeface="Trebuchet MS"/>
              </a:rPr>
              <a:t>IMPLEMENTACIÓN DE LOS MODELOS DE MACHINE LEARNING</a:t>
            </a:r>
            <a:endParaRPr sz="5650">
              <a:solidFill>
                <a:schemeClr val="dk1"/>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1"/>
          <p:cNvSpPr txBox="1"/>
          <p:nvPr/>
        </p:nvSpPr>
        <p:spPr>
          <a:xfrm>
            <a:off x="1127426" y="647700"/>
            <a:ext cx="15673800" cy="8067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lang="en-US" sz="5150">
                <a:solidFill>
                  <a:srgbClr val="00E3B8"/>
                </a:solidFill>
              </a:rPr>
              <a:t>MODELOS DE MACHINE LEARNING</a:t>
            </a:r>
            <a:endParaRPr sz="5150">
              <a:solidFill>
                <a:schemeClr val="dk1"/>
              </a:solidFill>
              <a:latin typeface="Arial"/>
              <a:ea typeface="Arial"/>
              <a:cs typeface="Arial"/>
              <a:sym typeface="Arial"/>
            </a:endParaRPr>
          </a:p>
        </p:txBody>
      </p:sp>
      <p:sp>
        <p:nvSpPr>
          <p:cNvPr id="154" name="Google Shape;154;p11"/>
          <p:cNvSpPr txBox="1"/>
          <p:nvPr/>
        </p:nvSpPr>
        <p:spPr>
          <a:xfrm>
            <a:off x="1461923" y="1948553"/>
            <a:ext cx="13999800" cy="863100"/>
          </a:xfrm>
          <a:prstGeom prst="rect">
            <a:avLst/>
          </a:prstGeom>
          <a:noFill/>
          <a:ln>
            <a:noFill/>
          </a:ln>
        </p:spPr>
        <p:txBody>
          <a:bodyPr anchorCtr="0" anchor="t" bIns="0" lIns="0" spcFirstLastPara="1" rIns="0" wrap="square" tIns="12700">
            <a:spAutoFit/>
          </a:bodyPr>
          <a:lstStyle/>
          <a:p>
            <a:pPr indent="0" lvl="0" marL="12700" marR="5080" rtl="0" algn="l">
              <a:lnSpc>
                <a:spcPct val="130200"/>
              </a:lnSpc>
              <a:spcBef>
                <a:spcPts val="0"/>
              </a:spcBef>
              <a:spcAft>
                <a:spcPts val="0"/>
              </a:spcAft>
              <a:buNone/>
            </a:pPr>
            <a:r>
              <a:rPr lang="en-US" sz="2400">
                <a:solidFill>
                  <a:srgbClr val="FFFFFF"/>
                </a:solidFill>
                <a:latin typeface="Trebuchet MS"/>
                <a:ea typeface="Trebuchet MS"/>
                <a:cs typeface="Trebuchet MS"/>
                <a:sym typeface="Trebuchet MS"/>
              </a:rPr>
              <a:t>Construimos el data frame con el que se alimentará el modelo identificando las principales  variables que se utilizan para identificar una </a:t>
            </a:r>
            <a:r>
              <a:rPr lang="en-US" sz="2400">
                <a:solidFill>
                  <a:srgbClr val="FFFFFF"/>
                </a:solidFill>
                <a:latin typeface="Trebuchet MS"/>
                <a:ea typeface="Trebuchet MS"/>
                <a:cs typeface="Trebuchet MS"/>
                <a:sym typeface="Trebuchet MS"/>
              </a:rPr>
              <a:t>transacción</a:t>
            </a:r>
            <a:r>
              <a:rPr lang="en-US" sz="2400">
                <a:solidFill>
                  <a:srgbClr val="FFFFFF"/>
                </a:solidFill>
                <a:latin typeface="Trebuchet MS"/>
                <a:ea typeface="Trebuchet MS"/>
                <a:cs typeface="Trebuchet MS"/>
                <a:sym typeface="Trebuchet MS"/>
              </a:rPr>
              <a:t> de fraude.</a:t>
            </a:r>
            <a:endParaRPr sz="2400">
              <a:solidFill>
                <a:schemeClr val="dk1"/>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 name="Shape 158"/>
        <p:cNvGrpSpPr/>
        <p:nvPr/>
      </p:nvGrpSpPr>
      <p:grpSpPr>
        <a:xfrm>
          <a:off x="0" y="0"/>
          <a:ext cx="0" cy="0"/>
          <a:chOff x="0" y="0"/>
          <a:chExt cx="0" cy="0"/>
        </a:xfrm>
      </p:grpSpPr>
      <p:pic>
        <p:nvPicPr>
          <p:cNvPr id="159" name="Google Shape;159;p12"/>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160" name="Google Shape;160;p12"/>
          <p:cNvSpPr/>
          <p:nvPr/>
        </p:nvSpPr>
        <p:spPr>
          <a:xfrm>
            <a:off x="1474629" y="918021"/>
            <a:ext cx="15335250" cy="8448675"/>
          </a:xfrm>
          <a:custGeom>
            <a:rect b="b" l="l" r="r" t="t"/>
            <a:pathLst>
              <a:path extrusionOk="0" h="8448675" w="15335250">
                <a:moveTo>
                  <a:pt x="15335235" y="8448674"/>
                </a:moveTo>
                <a:lnTo>
                  <a:pt x="0" y="8448674"/>
                </a:lnTo>
                <a:lnTo>
                  <a:pt x="0" y="0"/>
                </a:lnTo>
                <a:lnTo>
                  <a:pt x="15335235" y="0"/>
                </a:lnTo>
                <a:lnTo>
                  <a:pt x="15335235" y="8448674"/>
                </a:lnTo>
                <a:close/>
              </a:path>
            </a:pathLst>
          </a:custGeom>
          <a:solidFill>
            <a:srgbClr val="17252F">
              <a:alpha val="6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12"/>
          <p:cNvSpPr txBox="1"/>
          <p:nvPr>
            <p:ph type="title"/>
          </p:nvPr>
        </p:nvSpPr>
        <p:spPr>
          <a:xfrm>
            <a:off x="1461923" y="681043"/>
            <a:ext cx="13873500" cy="155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PROCESAMIENTOS Y ENTRENAMIENTO DEL MODELO</a:t>
            </a:r>
            <a:endParaRPr/>
          </a:p>
        </p:txBody>
      </p:sp>
      <p:sp>
        <p:nvSpPr>
          <p:cNvPr id="162" name="Google Shape;162;p12"/>
          <p:cNvSpPr txBox="1"/>
          <p:nvPr/>
        </p:nvSpPr>
        <p:spPr>
          <a:xfrm>
            <a:off x="1681029" y="2632174"/>
            <a:ext cx="7476000" cy="751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Entrenamos y </a:t>
            </a:r>
            <a:r>
              <a:rPr lang="en-US" sz="2400">
                <a:solidFill>
                  <a:srgbClr val="FFFFFF"/>
                </a:solidFill>
                <a:latin typeface="Trebuchet MS"/>
                <a:ea typeface="Trebuchet MS"/>
                <a:cs typeface="Trebuchet MS"/>
                <a:sym typeface="Trebuchet MS"/>
              </a:rPr>
              <a:t>balanceamos</a:t>
            </a:r>
            <a:r>
              <a:rPr lang="en-US" sz="2400">
                <a:solidFill>
                  <a:srgbClr val="FFFFFF"/>
                </a:solidFill>
                <a:latin typeface="Trebuchet MS"/>
                <a:ea typeface="Trebuchet MS"/>
                <a:cs typeface="Trebuchet MS"/>
                <a:sym typeface="Trebuchet MS"/>
              </a:rPr>
              <a:t> el dataset del primer modelo:Tree </a:t>
            </a:r>
            <a:r>
              <a:rPr lang="en-US" sz="2400">
                <a:solidFill>
                  <a:srgbClr val="FFFFFF"/>
                </a:solidFill>
                <a:latin typeface="Trebuchet MS"/>
                <a:ea typeface="Trebuchet MS"/>
                <a:cs typeface="Trebuchet MS"/>
                <a:sym typeface="Trebuchet MS"/>
              </a:rPr>
              <a:t>Classifier</a:t>
            </a:r>
            <a:r>
              <a:rPr lang="en-US" sz="2400">
                <a:solidFill>
                  <a:srgbClr val="FFFFFF"/>
                </a:solidFill>
                <a:latin typeface="Trebuchet MS"/>
                <a:ea typeface="Trebuchet MS"/>
                <a:cs typeface="Trebuchet MS"/>
                <a:sym typeface="Trebuchet MS"/>
              </a:rPr>
              <a:t> y RandomForest</a:t>
            </a:r>
            <a:endParaRPr sz="2400">
              <a:solidFill>
                <a:schemeClr val="dk1"/>
              </a:solidFill>
              <a:latin typeface="Trebuchet MS"/>
              <a:ea typeface="Trebuchet MS"/>
              <a:cs typeface="Trebuchet MS"/>
              <a:sym typeface="Trebuchet MS"/>
            </a:endParaRPr>
          </a:p>
        </p:txBody>
      </p:sp>
      <p:pic>
        <p:nvPicPr>
          <p:cNvPr id="163" name="Google Shape;163;p12"/>
          <p:cNvPicPr preferRelativeResize="0"/>
          <p:nvPr/>
        </p:nvPicPr>
        <p:blipFill>
          <a:blip r:embed="rId4">
            <a:alphaModFix/>
          </a:blip>
          <a:stretch>
            <a:fillRect/>
          </a:stretch>
        </p:blipFill>
        <p:spPr>
          <a:xfrm>
            <a:off x="9157025" y="1821175"/>
            <a:ext cx="6685175" cy="5675425"/>
          </a:xfrm>
          <a:prstGeom prst="rect">
            <a:avLst/>
          </a:prstGeom>
          <a:noFill/>
          <a:ln>
            <a:noFill/>
          </a:ln>
        </p:spPr>
      </p:pic>
      <p:pic>
        <p:nvPicPr>
          <p:cNvPr id="164" name="Google Shape;164;p12"/>
          <p:cNvPicPr preferRelativeResize="0"/>
          <p:nvPr/>
        </p:nvPicPr>
        <p:blipFill>
          <a:blip r:embed="rId5">
            <a:alphaModFix/>
          </a:blip>
          <a:stretch>
            <a:fillRect/>
          </a:stretch>
        </p:blipFill>
        <p:spPr>
          <a:xfrm>
            <a:off x="1681025" y="3782900"/>
            <a:ext cx="6278450" cy="5101325"/>
          </a:xfrm>
          <a:prstGeom prst="rect">
            <a:avLst/>
          </a:prstGeom>
          <a:noFill/>
          <a:ln>
            <a:noFill/>
          </a:ln>
        </p:spPr>
      </p:pic>
      <p:sp>
        <p:nvSpPr>
          <p:cNvPr id="165" name="Google Shape;165;p12"/>
          <p:cNvSpPr txBox="1"/>
          <p:nvPr/>
        </p:nvSpPr>
        <p:spPr>
          <a:xfrm>
            <a:off x="9157025" y="7750200"/>
            <a:ext cx="6951600" cy="1490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 Precision Score of the classifier is: 0.5035</a:t>
            </a:r>
            <a:endParaRPr sz="2400">
              <a:solidFill>
                <a:srgbClr val="FFFFFF"/>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 Recall Score of the classifier is: 0.8825</a:t>
            </a:r>
            <a:endParaRPr sz="2400">
              <a:solidFill>
                <a:srgbClr val="FFFFFF"/>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 F1 Score of the classifier is: 0.6412</a:t>
            </a:r>
            <a:endParaRPr sz="2400">
              <a:solidFill>
                <a:srgbClr val="FFFFFF"/>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 AUC for our classifier is: 0.9480</a:t>
            </a:r>
            <a:endParaRPr sz="2400">
              <a:solidFill>
                <a:srgbClr val="FFFFFF"/>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9" name="Shape 169"/>
        <p:cNvGrpSpPr/>
        <p:nvPr/>
      </p:nvGrpSpPr>
      <p:grpSpPr>
        <a:xfrm>
          <a:off x="0" y="0"/>
          <a:ext cx="0" cy="0"/>
          <a:chOff x="0" y="0"/>
          <a:chExt cx="0" cy="0"/>
        </a:xfrm>
      </p:grpSpPr>
      <p:pic>
        <p:nvPicPr>
          <p:cNvPr id="170" name="Google Shape;170;g17d82e91fef_3_10"/>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71" name="Google Shape;171;g17d82e91fef_3_10"/>
          <p:cNvSpPr/>
          <p:nvPr/>
        </p:nvSpPr>
        <p:spPr>
          <a:xfrm>
            <a:off x="1474629" y="918021"/>
            <a:ext cx="15335250" cy="8448675"/>
          </a:xfrm>
          <a:custGeom>
            <a:rect b="b" l="l" r="r" t="t"/>
            <a:pathLst>
              <a:path extrusionOk="0" h="8448675" w="15335250">
                <a:moveTo>
                  <a:pt x="15335235" y="8448674"/>
                </a:moveTo>
                <a:lnTo>
                  <a:pt x="0" y="8448674"/>
                </a:lnTo>
                <a:lnTo>
                  <a:pt x="0" y="0"/>
                </a:lnTo>
                <a:lnTo>
                  <a:pt x="15335235" y="0"/>
                </a:lnTo>
                <a:lnTo>
                  <a:pt x="15335235" y="8448674"/>
                </a:lnTo>
                <a:close/>
              </a:path>
            </a:pathLst>
          </a:custGeom>
          <a:solidFill>
            <a:srgbClr val="17252F">
              <a:alpha val="694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g17d82e91fef_3_10"/>
          <p:cNvSpPr txBox="1"/>
          <p:nvPr>
            <p:ph type="title"/>
          </p:nvPr>
        </p:nvSpPr>
        <p:spPr>
          <a:xfrm>
            <a:off x="1645348" y="1017618"/>
            <a:ext cx="13873500" cy="782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MEJORAS AL MODELO ORIGINAL</a:t>
            </a:r>
            <a:endParaRPr/>
          </a:p>
        </p:txBody>
      </p:sp>
      <p:sp>
        <p:nvSpPr>
          <p:cNvPr id="173" name="Google Shape;173;g17d82e91fef_3_10"/>
          <p:cNvSpPr txBox="1"/>
          <p:nvPr/>
        </p:nvSpPr>
        <p:spPr>
          <a:xfrm>
            <a:off x="1461923" y="1423993"/>
            <a:ext cx="2896200" cy="782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t/>
            </a:r>
            <a:endParaRPr sz="5000">
              <a:solidFill>
                <a:schemeClr val="dk1"/>
              </a:solidFill>
              <a:latin typeface="Arial"/>
              <a:ea typeface="Arial"/>
              <a:cs typeface="Arial"/>
              <a:sym typeface="Arial"/>
            </a:endParaRPr>
          </a:p>
        </p:txBody>
      </p:sp>
      <p:sp>
        <p:nvSpPr>
          <p:cNvPr id="174" name="Google Shape;174;g17d82e91fef_3_10"/>
          <p:cNvSpPr txBox="1"/>
          <p:nvPr/>
        </p:nvSpPr>
        <p:spPr>
          <a:xfrm>
            <a:off x="1937154" y="2105749"/>
            <a:ext cx="7476000" cy="1860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Aplicamos las primeras mejoras al modelo y evaluamos los resultados:</a:t>
            </a:r>
            <a:endParaRPr sz="2400">
              <a:solidFill>
                <a:srgbClr val="FFFFFF"/>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t/>
            </a:r>
            <a:endParaRPr sz="2400">
              <a:solidFill>
                <a:srgbClr val="FFFFFF"/>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 HalvingGridSearchCV</a:t>
            </a:r>
            <a:endParaRPr sz="24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400">
              <a:solidFill>
                <a:srgbClr val="FFFFFF"/>
              </a:solidFill>
              <a:latin typeface="Trebuchet MS"/>
              <a:ea typeface="Trebuchet MS"/>
              <a:cs typeface="Trebuchet MS"/>
              <a:sym typeface="Trebuchet MS"/>
            </a:endParaRPr>
          </a:p>
        </p:txBody>
      </p:sp>
      <p:pic>
        <p:nvPicPr>
          <p:cNvPr id="175" name="Google Shape;175;g17d82e91fef_3_10"/>
          <p:cNvPicPr preferRelativeResize="0"/>
          <p:nvPr/>
        </p:nvPicPr>
        <p:blipFill>
          <a:blip r:embed="rId4">
            <a:alphaModFix/>
          </a:blip>
          <a:stretch>
            <a:fillRect/>
          </a:stretch>
        </p:blipFill>
        <p:spPr>
          <a:xfrm>
            <a:off x="5622413" y="6178075"/>
            <a:ext cx="7039675" cy="2997975"/>
          </a:xfrm>
          <a:prstGeom prst="rect">
            <a:avLst/>
          </a:prstGeom>
          <a:noFill/>
          <a:ln>
            <a:noFill/>
          </a:ln>
        </p:spPr>
      </p:pic>
      <p:pic>
        <p:nvPicPr>
          <p:cNvPr id="176" name="Google Shape;176;g17d82e91fef_3_10"/>
          <p:cNvPicPr preferRelativeResize="0"/>
          <p:nvPr/>
        </p:nvPicPr>
        <p:blipFill>
          <a:blip r:embed="rId5">
            <a:alphaModFix/>
          </a:blip>
          <a:stretch>
            <a:fillRect/>
          </a:stretch>
        </p:blipFill>
        <p:spPr>
          <a:xfrm>
            <a:off x="3493429" y="3816950"/>
            <a:ext cx="11301144" cy="2127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0" name="Shape 180"/>
        <p:cNvGrpSpPr/>
        <p:nvPr/>
      </p:nvGrpSpPr>
      <p:grpSpPr>
        <a:xfrm>
          <a:off x="0" y="0"/>
          <a:ext cx="0" cy="0"/>
          <a:chOff x="0" y="0"/>
          <a:chExt cx="0" cy="0"/>
        </a:xfrm>
      </p:grpSpPr>
      <p:pic>
        <p:nvPicPr>
          <p:cNvPr id="181" name="Google Shape;181;g17d82e91fef_3_23"/>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82" name="Google Shape;182;g17d82e91fef_3_23"/>
          <p:cNvSpPr/>
          <p:nvPr/>
        </p:nvSpPr>
        <p:spPr>
          <a:xfrm>
            <a:off x="1474629" y="918021"/>
            <a:ext cx="15335250" cy="8448675"/>
          </a:xfrm>
          <a:custGeom>
            <a:rect b="b" l="l" r="r" t="t"/>
            <a:pathLst>
              <a:path extrusionOk="0" h="8448675" w="15335250">
                <a:moveTo>
                  <a:pt x="15335235" y="8448674"/>
                </a:moveTo>
                <a:lnTo>
                  <a:pt x="0" y="8448674"/>
                </a:lnTo>
                <a:lnTo>
                  <a:pt x="0" y="0"/>
                </a:lnTo>
                <a:lnTo>
                  <a:pt x="15335235" y="0"/>
                </a:lnTo>
                <a:lnTo>
                  <a:pt x="15335235" y="8448674"/>
                </a:lnTo>
                <a:close/>
              </a:path>
            </a:pathLst>
          </a:custGeom>
          <a:solidFill>
            <a:srgbClr val="17252F">
              <a:alpha val="694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g17d82e91fef_3_23"/>
          <p:cNvSpPr txBox="1"/>
          <p:nvPr>
            <p:ph type="title"/>
          </p:nvPr>
        </p:nvSpPr>
        <p:spPr>
          <a:xfrm>
            <a:off x="1645348" y="1017618"/>
            <a:ext cx="13873500" cy="782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IMPLEMENTAMOS XGBOOST</a:t>
            </a:r>
            <a:endParaRPr/>
          </a:p>
        </p:txBody>
      </p:sp>
      <p:sp>
        <p:nvSpPr>
          <p:cNvPr id="184" name="Google Shape;184;g17d82e91fef_3_23"/>
          <p:cNvSpPr txBox="1"/>
          <p:nvPr/>
        </p:nvSpPr>
        <p:spPr>
          <a:xfrm>
            <a:off x="1461923" y="1423993"/>
            <a:ext cx="2896200" cy="782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t/>
            </a:r>
            <a:endParaRPr sz="5000">
              <a:solidFill>
                <a:schemeClr val="dk1"/>
              </a:solidFill>
              <a:latin typeface="Arial"/>
              <a:ea typeface="Arial"/>
              <a:cs typeface="Arial"/>
              <a:sym typeface="Arial"/>
            </a:endParaRPr>
          </a:p>
        </p:txBody>
      </p:sp>
      <p:sp>
        <p:nvSpPr>
          <p:cNvPr id="185" name="Google Shape;185;g17d82e91fef_3_23"/>
          <p:cNvSpPr txBox="1"/>
          <p:nvPr/>
        </p:nvSpPr>
        <p:spPr>
          <a:xfrm>
            <a:off x="1937154" y="2105749"/>
            <a:ext cx="74760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Analizamos los </a:t>
            </a:r>
            <a:r>
              <a:rPr lang="en-US" sz="2400">
                <a:solidFill>
                  <a:srgbClr val="FFFFFF"/>
                </a:solidFill>
                <a:latin typeface="Trebuchet MS"/>
                <a:ea typeface="Trebuchet MS"/>
                <a:cs typeface="Trebuchet MS"/>
                <a:sym typeface="Trebuchet MS"/>
              </a:rPr>
              <a:t>últimos</a:t>
            </a:r>
            <a:r>
              <a:rPr lang="en-US" sz="2400">
                <a:solidFill>
                  <a:srgbClr val="FFFFFF"/>
                </a:solidFill>
                <a:latin typeface="Trebuchet MS"/>
                <a:ea typeface="Trebuchet MS"/>
                <a:cs typeface="Trebuchet MS"/>
                <a:sym typeface="Trebuchet MS"/>
              </a:rPr>
              <a:t> resultados recibidos.</a:t>
            </a:r>
            <a:endParaRPr sz="2400">
              <a:solidFill>
                <a:schemeClr val="dk1"/>
              </a:solidFill>
              <a:latin typeface="Trebuchet MS"/>
              <a:ea typeface="Trebuchet MS"/>
              <a:cs typeface="Trebuchet MS"/>
              <a:sym typeface="Trebuchet MS"/>
            </a:endParaRPr>
          </a:p>
        </p:txBody>
      </p:sp>
      <p:sp>
        <p:nvSpPr>
          <p:cNvPr id="186" name="Google Shape;186;g17d82e91fef_3_23"/>
          <p:cNvSpPr txBox="1"/>
          <p:nvPr/>
        </p:nvSpPr>
        <p:spPr>
          <a:xfrm>
            <a:off x="3006650" y="3471263"/>
            <a:ext cx="4805400" cy="581100"/>
          </a:xfrm>
          <a:prstGeom prst="rect">
            <a:avLst/>
          </a:prstGeom>
          <a:noFill/>
          <a:ln>
            <a:noFill/>
          </a:ln>
        </p:spPr>
        <p:txBody>
          <a:bodyPr anchorCtr="0" anchor="t" bIns="0" lIns="0" spcFirstLastPara="1" rIns="0" wrap="square" tIns="12700">
            <a:normAutofit/>
          </a:bodyPr>
          <a:lstStyle/>
          <a:p>
            <a:pPr indent="444500" lvl="0" marL="1384300" marR="0" rtl="0" algn="l">
              <a:lnSpc>
                <a:spcPct val="100000"/>
              </a:lnSpc>
              <a:spcBef>
                <a:spcPts val="0"/>
              </a:spcBef>
              <a:spcAft>
                <a:spcPts val="0"/>
              </a:spcAft>
              <a:buClr>
                <a:srgbClr val="000000"/>
              </a:buClr>
              <a:buFont typeface="Arial"/>
              <a:buNone/>
            </a:pPr>
            <a:r>
              <a:rPr lang="en-US" sz="2800">
                <a:solidFill>
                  <a:srgbClr val="FFFFFF"/>
                </a:solidFill>
                <a:latin typeface="Trebuchet MS"/>
                <a:ea typeface="Trebuchet MS"/>
                <a:cs typeface="Trebuchet MS"/>
                <a:sym typeface="Trebuchet MS"/>
              </a:rPr>
              <a:t>XGBOOST	</a:t>
            </a:r>
            <a:endParaRPr sz="2800">
              <a:solidFill>
                <a:schemeClr val="dk1"/>
              </a:solidFill>
              <a:latin typeface="Trebuchet MS"/>
              <a:ea typeface="Trebuchet MS"/>
              <a:cs typeface="Trebuchet MS"/>
              <a:sym typeface="Trebuchet MS"/>
            </a:endParaRPr>
          </a:p>
        </p:txBody>
      </p:sp>
      <p:sp>
        <p:nvSpPr>
          <p:cNvPr id="187" name="Google Shape;187;g17d82e91fef_3_23"/>
          <p:cNvSpPr txBox="1"/>
          <p:nvPr/>
        </p:nvSpPr>
        <p:spPr>
          <a:xfrm>
            <a:off x="11123802" y="3221575"/>
            <a:ext cx="4626300" cy="3822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t/>
            </a:r>
            <a:endParaRPr sz="2400">
              <a:solidFill>
                <a:schemeClr val="dk1"/>
              </a:solidFill>
              <a:latin typeface="Trebuchet MS"/>
              <a:ea typeface="Trebuchet MS"/>
              <a:cs typeface="Trebuchet MS"/>
              <a:sym typeface="Trebuchet MS"/>
            </a:endParaRPr>
          </a:p>
        </p:txBody>
      </p:sp>
      <p:pic>
        <p:nvPicPr>
          <p:cNvPr id="188" name="Google Shape;188;g17d82e91fef_3_23"/>
          <p:cNvPicPr preferRelativeResize="0"/>
          <p:nvPr/>
        </p:nvPicPr>
        <p:blipFill rotWithShape="1">
          <a:blip r:embed="rId4">
            <a:alphaModFix/>
          </a:blip>
          <a:srcRect b="0" l="0" r="0" t="47084"/>
          <a:stretch/>
        </p:blipFill>
        <p:spPr>
          <a:xfrm>
            <a:off x="6413338" y="2861831"/>
            <a:ext cx="6338850" cy="1999275"/>
          </a:xfrm>
          <a:prstGeom prst="rect">
            <a:avLst/>
          </a:prstGeom>
          <a:noFill/>
          <a:ln>
            <a:noFill/>
          </a:ln>
        </p:spPr>
      </p:pic>
      <p:sp>
        <p:nvSpPr>
          <p:cNvPr id="189" name="Google Shape;189;g17d82e91fef_3_23"/>
          <p:cNvSpPr txBox="1"/>
          <p:nvPr/>
        </p:nvSpPr>
        <p:spPr>
          <a:xfrm>
            <a:off x="4607413" y="5381475"/>
            <a:ext cx="995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Trebuchet MS"/>
                <a:ea typeface="Trebuchet MS"/>
                <a:cs typeface="Trebuchet MS"/>
                <a:sym typeface="Trebuchet MS"/>
              </a:rPr>
              <a:t>Esta es una comparación de todos los modelos que hicimos el XGBBOOST sería el modelo que mejor nos funciona </a:t>
            </a:r>
            <a:endParaRPr sz="2400">
              <a:solidFill>
                <a:schemeClr val="lt1"/>
              </a:solidFill>
              <a:latin typeface="Trebuchet MS"/>
              <a:ea typeface="Trebuchet MS"/>
              <a:cs typeface="Trebuchet MS"/>
              <a:sym typeface="Trebuchet MS"/>
            </a:endParaRPr>
          </a:p>
        </p:txBody>
      </p:sp>
      <p:pic>
        <p:nvPicPr>
          <p:cNvPr id="190" name="Google Shape;190;g17d82e91fef_3_23"/>
          <p:cNvPicPr preferRelativeResize="0"/>
          <p:nvPr/>
        </p:nvPicPr>
        <p:blipFill>
          <a:blip r:embed="rId5">
            <a:alphaModFix/>
          </a:blip>
          <a:stretch>
            <a:fillRect/>
          </a:stretch>
        </p:blipFill>
        <p:spPr>
          <a:xfrm>
            <a:off x="5320494" y="6599050"/>
            <a:ext cx="7647006" cy="283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4" name="Shape 194"/>
        <p:cNvGrpSpPr/>
        <p:nvPr/>
      </p:nvGrpSpPr>
      <p:grpSpPr>
        <a:xfrm>
          <a:off x="0" y="0"/>
          <a:ext cx="0" cy="0"/>
          <a:chOff x="0" y="0"/>
          <a:chExt cx="0" cy="0"/>
        </a:xfrm>
      </p:grpSpPr>
      <p:pic>
        <p:nvPicPr>
          <p:cNvPr id="195" name="Google Shape;195;g18cfac8788a_2_5"/>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96" name="Google Shape;196;g18cfac8788a_2_5"/>
          <p:cNvSpPr/>
          <p:nvPr/>
        </p:nvSpPr>
        <p:spPr>
          <a:xfrm>
            <a:off x="1474625" y="437250"/>
            <a:ext cx="15335250" cy="8934474"/>
          </a:xfrm>
          <a:custGeom>
            <a:rect b="b" l="l" r="r" t="t"/>
            <a:pathLst>
              <a:path extrusionOk="0" h="8448675" w="15335250">
                <a:moveTo>
                  <a:pt x="15335235" y="8448674"/>
                </a:moveTo>
                <a:lnTo>
                  <a:pt x="0" y="8448674"/>
                </a:lnTo>
                <a:lnTo>
                  <a:pt x="0" y="0"/>
                </a:lnTo>
                <a:lnTo>
                  <a:pt x="15335235" y="0"/>
                </a:lnTo>
                <a:lnTo>
                  <a:pt x="15335235" y="8448674"/>
                </a:lnTo>
                <a:close/>
              </a:path>
            </a:pathLst>
          </a:custGeom>
          <a:solidFill>
            <a:srgbClr val="17252F">
              <a:alpha val="694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g18cfac8788a_2_5"/>
          <p:cNvSpPr txBox="1"/>
          <p:nvPr>
            <p:ph type="title"/>
          </p:nvPr>
        </p:nvSpPr>
        <p:spPr>
          <a:xfrm>
            <a:off x="1720823" y="437243"/>
            <a:ext cx="13873500" cy="782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CONCLUSIONES Y RECOMENDACIONES</a:t>
            </a:r>
            <a:endParaRPr/>
          </a:p>
        </p:txBody>
      </p:sp>
      <p:sp>
        <p:nvSpPr>
          <p:cNvPr id="198" name="Google Shape;198;g18cfac8788a_2_5"/>
          <p:cNvSpPr txBox="1"/>
          <p:nvPr/>
        </p:nvSpPr>
        <p:spPr>
          <a:xfrm>
            <a:off x="2006425" y="1656776"/>
            <a:ext cx="14007000" cy="7975800"/>
          </a:xfrm>
          <a:prstGeom prst="rect">
            <a:avLst/>
          </a:prstGeom>
          <a:noFill/>
          <a:ln>
            <a:noFill/>
          </a:ln>
        </p:spPr>
        <p:txBody>
          <a:bodyPr anchorCtr="0" anchor="t" bIns="0" lIns="0" spcFirstLastPara="1" rIns="0" wrap="square" tIns="12700">
            <a:spAutoFit/>
          </a:bodyPr>
          <a:lstStyle/>
          <a:p>
            <a:pPr indent="0" lvl="0" marL="0" rtl="0" algn="just">
              <a:lnSpc>
                <a:spcPct val="150000"/>
              </a:lnSpc>
              <a:spcBef>
                <a:spcPts val="2000"/>
              </a:spcBef>
              <a:spcAft>
                <a:spcPts val="0"/>
              </a:spcAft>
              <a:buSzPts val="1100"/>
              <a:buNone/>
            </a:pPr>
            <a:r>
              <a:rPr lang="en-US" sz="2200">
                <a:solidFill>
                  <a:schemeClr val="lt1"/>
                </a:solidFill>
                <a:latin typeface="Trebuchet MS"/>
                <a:ea typeface="Trebuchet MS"/>
                <a:cs typeface="Trebuchet MS"/>
                <a:sym typeface="Trebuchet MS"/>
              </a:rPr>
              <a:t>Después de  haber realizado lo limpieza y análisis de datos que presenta la empresa se recomienda llevar un control más estricto de los registros de las transacciones, es decir, contar con listas desplegables y conceptos unificados al momento de llenar los registros, esto con la finalidad de tener mejores prácticas y que la calidad de la información mejore considerablemente para cualquier tipo de análisis o proyecto a futuro.</a:t>
            </a:r>
            <a:endParaRPr sz="2200">
              <a:solidFill>
                <a:schemeClr val="lt1"/>
              </a:solidFill>
              <a:latin typeface="Trebuchet MS"/>
              <a:ea typeface="Trebuchet MS"/>
              <a:cs typeface="Trebuchet MS"/>
              <a:sym typeface="Trebuchet MS"/>
            </a:endParaRPr>
          </a:p>
          <a:p>
            <a:pPr indent="0" lvl="0" marL="0" rtl="0" algn="just">
              <a:lnSpc>
                <a:spcPct val="150000"/>
              </a:lnSpc>
              <a:spcBef>
                <a:spcPts val="2000"/>
              </a:spcBef>
              <a:spcAft>
                <a:spcPts val="0"/>
              </a:spcAft>
              <a:buClr>
                <a:schemeClr val="dk1"/>
              </a:buClr>
              <a:buSzPts val="1100"/>
              <a:buFont typeface="Arial"/>
              <a:buNone/>
            </a:pPr>
            <a:r>
              <a:t/>
            </a:r>
            <a:endParaRPr sz="2200">
              <a:solidFill>
                <a:schemeClr val="lt1"/>
              </a:solidFill>
              <a:latin typeface="Trebuchet MS"/>
              <a:ea typeface="Trebuchet MS"/>
              <a:cs typeface="Trebuchet MS"/>
              <a:sym typeface="Trebuchet MS"/>
            </a:endParaRPr>
          </a:p>
          <a:p>
            <a:pPr indent="0" lvl="0" marL="0" rtl="0" algn="just">
              <a:lnSpc>
                <a:spcPct val="150000"/>
              </a:lnSpc>
              <a:spcBef>
                <a:spcPts val="2000"/>
              </a:spcBef>
              <a:spcAft>
                <a:spcPts val="0"/>
              </a:spcAft>
              <a:buClr>
                <a:schemeClr val="dk1"/>
              </a:buClr>
              <a:buSzPts val="1100"/>
              <a:buFont typeface="Arial"/>
              <a:buNone/>
            </a:pPr>
            <a:r>
              <a:rPr lang="en-US" sz="2200">
                <a:solidFill>
                  <a:schemeClr val="lt1"/>
                </a:solidFill>
                <a:latin typeface="Trebuchet MS"/>
                <a:ea typeface="Trebuchet MS"/>
                <a:cs typeface="Trebuchet MS"/>
                <a:sym typeface="Trebuchet MS"/>
              </a:rPr>
              <a:t>Una vez realizadas las pruebas con los distintos tipos de modelos utilizaremos el XGBBOOST ya que nos ayuda a mejorar la precisión del mismo dándonos una precisión del 0.98 cuando no es fraude lo que indica que tiene un alto porcentaje de acierto en estos escenarios. Al tratarse los casos de fraude  mejora la precisión un 0.58 con un margen de error del 32% pero nos permite reducir el volumen de las transacciones que se tendría que revisar por parte de los analistas de la empresa para confirmar o no los casos de fraude con análisis específicos o contactando a los usuarios para hacer la confirmación de dicha transacción. Reduciendo así los casos que pasarían a una revisión “manual” para ser analizados a detalle reduciendo así la carga de trabajo de los analistas de monitoreo de fraude y probablemente optimizar los recursos con los que se cuentan actualmente y no realizar la revisión de todas las transacciones generadas y reportadas por los usuarios como se hace actualmente.</a:t>
            </a:r>
            <a:endParaRPr sz="3400">
              <a:solidFill>
                <a:schemeClr val="lt1"/>
              </a:solidFill>
              <a:latin typeface="Trebuchet MS"/>
              <a:ea typeface="Trebuchet MS"/>
              <a:cs typeface="Trebuchet MS"/>
              <a:sym typeface="Trebuchet MS"/>
            </a:endParaRPr>
          </a:p>
        </p:txBody>
      </p:sp>
      <p:sp>
        <p:nvSpPr>
          <p:cNvPr id="199" name="Google Shape;199;g18cfac8788a_2_5"/>
          <p:cNvSpPr txBox="1"/>
          <p:nvPr/>
        </p:nvSpPr>
        <p:spPr>
          <a:xfrm>
            <a:off x="11123802" y="3221575"/>
            <a:ext cx="4626300" cy="3822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t/>
            </a:r>
            <a:endParaRPr sz="2400">
              <a:solidFill>
                <a:schemeClr val="dk1"/>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8cfac8788a_2_0"/>
          <p:cNvSpPr txBox="1"/>
          <p:nvPr>
            <p:ph type="title"/>
          </p:nvPr>
        </p:nvSpPr>
        <p:spPr>
          <a:xfrm>
            <a:off x="1461923" y="681043"/>
            <a:ext cx="13873500" cy="769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205" name="Google Shape;205;g18cfac8788a_2_0"/>
          <p:cNvSpPr txBox="1"/>
          <p:nvPr>
            <p:ph idx="1" type="body"/>
          </p:nvPr>
        </p:nvSpPr>
        <p:spPr>
          <a:xfrm>
            <a:off x="2111238" y="2406892"/>
            <a:ext cx="140655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 name="Shape 55"/>
        <p:cNvGrpSpPr/>
        <p:nvPr/>
      </p:nvGrpSpPr>
      <p:grpSpPr>
        <a:xfrm>
          <a:off x="0" y="0"/>
          <a:ext cx="0" cy="0"/>
          <a:chOff x="0" y="0"/>
          <a:chExt cx="0" cy="0"/>
        </a:xfrm>
      </p:grpSpPr>
      <p:pic>
        <p:nvPicPr>
          <p:cNvPr id="56" name="Google Shape;56;p2"/>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57" name="Google Shape;57;p2"/>
          <p:cNvSpPr/>
          <p:nvPr/>
        </p:nvSpPr>
        <p:spPr>
          <a:xfrm>
            <a:off x="7920027" y="0"/>
            <a:ext cx="10368280" cy="10287000"/>
          </a:xfrm>
          <a:custGeom>
            <a:rect b="b" l="l" r="r" t="t"/>
            <a:pathLst>
              <a:path extrusionOk="0" h="10287000" w="10368280">
                <a:moveTo>
                  <a:pt x="10367973" y="10286999"/>
                </a:moveTo>
                <a:lnTo>
                  <a:pt x="0" y="10286999"/>
                </a:lnTo>
                <a:lnTo>
                  <a:pt x="0" y="0"/>
                </a:lnTo>
                <a:lnTo>
                  <a:pt x="10367973" y="0"/>
                </a:lnTo>
                <a:lnTo>
                  <a:pt x="10367973" y="10286999"/>
                </a:lnTo>
                <a:close/>
              </a:path>
            </a:pathLst>
          </a:custGeom>
          <a:solidFill>
            <a:srgbClr val="17252F">
              <a:alpha val="6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 name="Google Shape;58;p2"/>
          <p:cNvSpPr txBox="1"/>
          <p:nvPr/>
        </p:nvSpPr>
        <p:spPr>
          <a:xfrm>
            <a:off x="10509351" y="2974650"/>
            <a:ext cx="7180800" cy="548220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b="1" lang="en-US" sz="4400">
                <a:solidFill>
                  <a:srgbClr val="FFFFFF"/>
                </a:solidFill>
                <a:latin typeface="Arial"/>
                <a:ea typeface="Arial"/>
                <a:cs typeface="Arial"/>
                <a:sym typeface="Arial"/>
              </a:rPr>
              <a:t>Introducción</a:t>
            </a:r>
            <a:endParaRPr b="1" sz="4400">
              <a:solidFill>
                <a:srgbClr val="FFFFFF"/>
              </a:solidFill>
              <a:latin typeface="Arial"/>
              <a:ea typeface="Arial"/>
              <a:cs typeface="Arial"/>
              <a:sym typeface="Arial"/>
            </a:endParaRPr>
          </a:p>
          <a:p>
            <a:pPr indent="0" lvl="0" marL="12700" marR="0" rtl="0" algn="l">
              <a:lnSpc>
                <a:spcPct val="100000"/>
              </a:lnSpc>
              <a:spcBef>
                <a:spcPts val="0"/>
              </a:spcBef>
              <a:spcAft>
                <a:spcPts val="0"/>
              </a:spcAft>
              <a:buNone/>
            </a:pPr>
            <a:r>
              <a:t/>
            </a:r>
            <a:endParaRPr b="1" sz="4400">
              <a:solidFill>
                <a:srgbClr val="FFFFFF"/>
              </a:solidFill>
            </a:endParaRPr>
          </a:p>
          <a:p>
            <a:pPr indent="0" lvl="0" marL="0" marR="1494790" rtl="0" algn="l">
              <a:lnSpc>
                <a:spcPct val="169000"/>
              </a:lnSpc>
              <a:spcBef>
                <a:spcPts val="0"/>
              </a:spcBef>
              <a:spcAft>
                <a:spcPts val="0"/>
              </a:spcAft>
              <a:buNone/>
            </a:pPr>
            <a:r>
              <a:rPr b="1" lang="en-US" sz="4400">
                <a:solidFill>
                  <a:srgbClr val="FFFFFF"/>
                </a:solidFill>
                <a:latin typeface="Arial"/>
                <a:ea typeface="Arial"/>
                <a:cs typeface="Arial"/>
                <a:sym typeface="Arial"/>
              </a:rPr>
              <a:t>Equipo  Objetivo  Fases</a:t>
            </a:r>
            <a:endParaRPr sz="4400">
              <a:solidFill>
                <a:schemeClr val="dk1"/>
              </a:solidFill>
            </a:endParaRPr>
          </a:p>
          <a:p>
            <a:pPr indent="0" lvl="0" marL="0" marR="1494790" rtl="0" algn="l">
              <a:lnSpc>
                <a:spcPct val="169000"/>
              </a:lnSpc>
              <a:spcBef>
                <a:spcPts val="0"/>
              </a:spcBef>
              <a:spcAft>
                <a:spcPts val="0"/>
              </a:spcAft>
              <a:buNone/>
            </a:pPr>
            <a:r>
              <a:rPr b="1" lang="en-US" sz="4400">
                <a:solidFill>
                  <a:srgbClr val="FFFFFF"/>
                </a:solidFill>
                <a:latin typeface="Arial"/>
                <a:ea typeface="Arial"/>
                <a:cs typeface="Arial"/>
                <a:sym typeface="Arial"/>
              </a:rPr>
              <a:t>Conclusiones </a:t>
            </a:r>
            <a:r>
              <a:rPr b="1" lang="en-US" sz="4400">
                <a:solidFill>
                  <a:srgbClr val="FFFFFF"/>
                </a:solidFill>
              </a:rPr>
              <a:t>y </a:t>
            </a:r>
            <a:r>
              <a:rPr b="1" lang="en-US" sz="4400">
                <a:solidFill>
                  <a:srgbClr val="FFFFFF"/>
                </a:solidFill>
              </a:rPr>
              <a:t>recomendaciones</a:t>
            </a:r>
            <a:endParaRPr sz="4400">
              <a:solidFill>
                <a:schemeClr val="dk1"/>
              </a:solidFill>
              <a:latin typeface="Arial"/>
              <a:ea typeface="Arial"/>
              <a:cs typeface="Arial"/>
              <a:sym typeface="Arial"/>
            </a:endParaRPr>
          </a:p>
        </p:txBody>
      </p:sp>
      <p:sp>
        <p:nvSpPr>
          <p:cNvPr id="59" name="Google Shape;59;p2"/>
          <p:cNvSpPr txBox="1"/>
          <p:nvPr/>
        </p:nvSpPr>
        <p:spPr>
          <a:xfrm>
            <a:off x="9294750" y="3146795"/>
            <a:ext cx="533400" cy="55020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3500">
                <a:solidFill>
                  <a:srgbClr val="00E3B8"/>
                </a:solidFill>
                <a:latin typeface="Trebuchet MS"/>
                <a:ea typeface="Trebuchet MS"/>
                <a:cs typeface="Trebuchet MS"/>
                <a:sym typeface="Trebuchet MS"/>
              </a:rPr>
              <a:t>01</a:t>
            </a:r>
            <a:endParaRPr sz="3500">
              <a:solidFill>
                <a:schemeClr val="dk1"/>
              </a:solidFill>
              <a:latin typeface="Trebuchet MS"/>
              <a:ea typeface="Trebuchet MS"/>
              <a:cs typeface="Trebuchet MS"/>
              <a:sym typeface="Trebuchet MS"/>
            </a:endParaRPr>
          </a:p>
        </p:txBody>
      </p:sp>
      <p:sp>
        <p:nvSpPr>
          <p:cNvPr id="60" name="Google Shape;60;p2"/>
          <p:cNvSpPr txBox="1"/>
          <p:nvPr/>
        </p:nvSpPr>
        <p:spPr>
          <a:xfrm>
            <a:off x="9243600" y="4328850"/>
            <a:ext cx="635700" cy="55020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3500">
                <a:solidFill>
                  <a:srgbClr val="00E3B8"/>
                </a:solidFill>
                <a:latin typeface="Trebuchet MS"/>
                <a:ea typeface="Trebuchet MS"/>
                <a:cs typeface="Trebuchet MS"/>
                <a:sym typeface="Trebuchet MS"/>
              </a:rPr>
              <a:t>02</a:t>
            </a:r>
            <a:endParaRPr sz="3500">
              <a:solidFill>
                <a:schemeClr val="dk1"/>
              </a:solidFill>
              <a:latin typeface="Trebuchet MS"/>
              <a:ea typeface="Trebuchet MS"/>
              <a:cs typeface="Trebuchet MS"/>
              <a:sym typeface="Trebuchet MS"/>
            </a:endParaRPr>
          </a:p>
        </p:txBody>
      </p:sp>
      <p:sp>
        <p:nvSpPr>
          <p:cNvPr id="61" name="Google Shape;61;p2"/>
          <p:cNvSpPr txBox="1"/>
          <p:nvPr/>
        </p:nvSpPr>
        <p:spPr>
          <a:xfrm>
            <a:off x="9243629" y="5502945"/>
            <a:ext cx="635700" cy="55020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3500">
                <a:solidFill>
                  <a:srgbClr val="00E3B8"/>
                </a:solidFill>
                <a:latin typeface="Trebuchet MS"/>
                <a:ea typeface="Trebuchet MS"/>
                <a:cs typeface="Trebuchet MS"/>
                <a:sym typeface="Trebuchet MS"/>
              </a:rPr>
              <a:t>03</a:t>
            </a:r>
            <a:endParaRPr sz="3500">
              <a:solidFill>
                <a:schemeClr val="dk1"/>
              </a:solidFill>
              <a:latin typeface="Trebuchet MS"/>
              <a:ea typeface="Trebuchet MS"/>
              <a:cs typeface="Trebuchet MS"/>
              <a:sym typeface="Trebuchet MS"/>
            </a:endParaRPr>
          </a:p>
        </p:txBody>
      </p:sp>
      <p:sp>
        <p:nvSpPr>
          <p:cNvPr id="62" name="Google Shape;62;p2"/>
          <p:cNvSpPr txBox="1"/>
          <p:nvPr/>
        </p:nvSpPr>
        <p:spPr>
          <a:xfrm>
            <a:off x="9242092" y="6754195"/>
            <a:ext cx="638700" cy="55020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3500">
                <a:solidFill>
                  <a:srgbClr val="00E3B8"/>
                </a:solidFill>
                <a:latin typeface="Trebuchet MS"/>
                <a:ea typeface="Trebuchet MS"/>
                <a:cs typeface="Trebuchet MS"/>
                <a:sym typeface="Trebuchet MS"/>
              </a:rPr>
              <a:t>04</a:t>
            </a:r>
            <a:endParaRPr sz="3500">
              <a:solidFill>
                <a:schemeClr val="dk1"/>
              </a:solidFill>
              <a:latin typeface="Trebuchet MS"/>
              <a:ea typeface="Trebuchet MS"/>
              <a:cs typeface="Trebuchet MS"/>
              <a:sym typeface="Trebuchet MS"/>
            </a:endParaRPr>
          </a:p>
        </p:txBody>
      </p:sp>
      <p:sp>
        <p:nvSpPr>
          <p:cNvPr id="63" name="Google Shape;63;p2"/>
          <p:cNvSpPr txBox="1"/>
          <p:nvPr>
            <p:ph type="title"/>
          </p:nvPr>
        </p:nvSpPr>
        <p:spPr>
          <a:xfrm>
            <a:off x="9310084" y="1184831"/>
            <a:ext cx="4097654"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CONTENIDO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 name="Shape 67"/>
        <p:cNvGrpSpPr/>
        <p:nvPr/>
      </p:nvGrpSpPr>
      <p:grpSpPr>
        <a:xfrm>
          <a:off x="0" y="0"/>
          <a:ext cx="0" cy="0"/>
          <a:chOff x="0" y="0"/>
          <a:chExt cx="0" cy="0"/>
        </a:xfrm>
      </p:grpSpPr>
      <p:pic>
        <p:nvPicPr>
          <p:cNvPr id="68" name="Google Shape;68;p3"/>
          <p:cNvPicPr preferRelativeResize="0"/>
          <p:nvPr/>
        </p:nvPicPr>
        <p:blipFill rotWithShape="1">
          <a:blip r:embed="rId3">
            <a:alphaModFix/>
          </a:blip>
          <a:srcRect b="0" l="0" r="0" t="0"/>
          <a:stretch/>
        </p:blipFill>
        <p:spPr>
          <a:xfrm>
            <a:off x="0" y="1"/>
            <a:ext cx="18287999" cy="10286999"/>
          </a:xfrm>
          <a:prstGeom prst="rect">
            <a:avLst/>
          </a:prstGeom>
          <a:noFill/>
          <a:ln>
            <a:noFill/>
          </a:ln>
        </p:spPr>
      </p:pic>
      <p:sp>
        <p:nvSpPr>
          <p:cNvPr id="69" name="Google Shape;69;p3"/>
          <p:cNvSpPr/>
          <p:nvPr/>
        </p:nvSpPr>
        <p:spPr>
          <a:xfrm>
            <a:off x="1474633" y="807343"/>
            <a:ext cx="15335250" cy="8724900"/>
          </a:xfrm>
          <a:custGeom>
            <a:rect b="b" l="l" r="r" t="t"/>
            <a:pathLst>
              <a:path extrusionOk="0" h="8724900" w="15335250">
                <a:moveTo>
                  <a:pt x="15335230" y="8724899"/>
                </a:moveTo>
                <a:lnTo>
                  <a:pt x="0" y="8724899"/>
                </a:lnTo>
                <a:lnTo>
                  <a:pt x="0" y="0"/>
                </a:lnTo>
                <a:lnTo>
                  <a:pt x="15335230" y="0"/>
                </a:lnTo>
                <a:lnTo>
                  <a:pt x="15335230" y="8724899"/>
                </a:lnTo>
                <a:close/>
              </a:path>
            </a:pathLst>
          </a:custGeom>
          <a:solidFill>
            <a:srgbClr val="17252F">
              <a:alpha val="6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3"/>
          <p:cNvSpPr txBox="1"/>
          <p:nvPr>
            <p:ph type="title"/>
          </p:nvPr>
        </p:nvSpPr>
        <p:spPr>
          <a:xfrm>
            <a:off x="2521315" y="1301590"/>
            <a:ext cx="535432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INTRODUCCIÓN</a:t>
            </a:r>
            <a:endParaRPr/>
          </a:p>
        </p:txBody>
      </p:sp>
      <p:grpSp>
        <p:nvGrpSpPr>
          <p:cNvPr id="71" name="Google Shape;71;p3"/>
          <p:cNvGrpSpPr/>
          <p:nvPr/>
        </p:nvGrpSpPr>
        <p:grpSpPr>
          <a:xfrm>
            <a:off x="2396180" y="4651972"/>
            <a:ext cx="97229" cy="583374"/>
            <a:chOff x="2396180" y="4651972"/>
            <a:chExt cx="97229" cy="583374"/>
          </a:xfrm>
        </p:grpSpPr>
        <p:pic>
          <p:nvPicPr>
            <p:cNvPr id="72" name="Google Shape;72;p3"/>
            <p:cNvPicPr preferRelativeResize="0"/>
            <p:nvPr/>
          </p:nvPicPr>
          <p:blipFill rotWithShape="1">
            <a:blip r:embed="rId4">
              <a:alphaModFix/>
            </a:blip>
            <a:srcRect b="0" l="0" r="0" t="0"/>
            <a:stretch/>
          </p:blipFill>
          <p:spPr>
            <a:xfrm>
              <a:off x="2396180" y="4651972"/>
              <a:ext cx="97229" cy="97228"/>
            </a:xfrm>
            <a:prstGeom prst="rect">
              <a:avLst/>
            </a:prstGeom>
            <a:noFill/>
            <a:ln>
              <a:noFill/>
            </a:ln>
          </p:spPr>
        </p:pic>
        <p:pic>
          <p:nvPicPr>
            <p:cNvPr id="73" name="Google Shape;73;p3"/>
            <p:cNvPicPr preferRelativeResize="0"/>
            <p:nvPr/>
          </p:nvPicPr>
          <p:blipFill rotWithShape="1">
            <a:blip r:embed="rId4">
              <a:alphaModFix/>
            </a:blip>
            <a:srcRect b="0" l="0" r="0" t="0"/>
            <a:stretch/>
          </p:blipFill>
          <p:spPr>
            <a:xfrm>
              <a:off x="2396180" y="5138118"/>
              <a:ext cx="97229" cy="97228"/>
            </a:xfrm>
            <a:prstGeom prst="rect">
              <a:avLst/>
            </a:prstGeom>
            <a:noFill/>
            <a:ln>
              <a:noFill/>
            </a:ln>
          </p:spPr>
        </p:pic>
      </p:grpSp>
      <p:sp>
        <p:nvSpPr>
          <p:cNvPr id="74" name="Google Shape;74;p3"/>
          <p:cNvSpPr txBox="1"/>
          <p:nvPr/>
        </p:nvSpPr>
        <p:spPr>
          <a:xfrm>
            <a:off x="2111250" y="2406900"/>
            <a:ext cx="14012700" cy="6313200"/>
          </a:xfrm>
          <a:prstGeom prst="rect">
            <a:avLst/>
          </a:prstGeom>
          <a:noFill/>
          <a:ln>
            <a:noFill/>
          </a:ln>
        </p:spPr>
        <p:txBody>
          <a:bodyPr anchorCtr="0" anchor="t" bIns="0" lIns="0" spcFirstLastPara="1" rIns="0" wrap="square" tIns="12700">
            <a:spAutoFit/>
          </a:bodyPr>
          <a:lstStyle/>
          <a:p>
            <a:pPr indent="0" lvl="0" marL="12700" marR="5080" rtl="0" algn="just">
              <a:lnSpc>
                <a:spcPct val="130200"/>
              </a:lnSpc>
              <a:spcBef>
                <a:spcPts val="0"/>
              </a:spcBef>
              <a:spcAft>
                <a:spcPts val="0"/>
              </a:spcAft>
              <a:buNone/>
            </a:pPr>
            <a:r>
              <a:rPr lang="en-US" sz="2450">
                <a:solidFill>
                  <a:srgbClr val="FFFFFF"/>
                </a:solidFill>
                <a:latin typeface="Trebuchet MS"/>
                <a:ea typeface="Trebuchet MS"/>
                <a:cs typeface="Trebuchet MS"/>
                <a:sym typeface="Trebuchet MS"/>
              </a:rPr>
              <a:t>La empresa corresponde a una startup que cuenta con medios de pago que se  solicitan desde su App.</a:t>
            </a:r>
            <a:endParaRPr sz="2450">
              <a:solidFill>
                <a:schemeClr val="dk1"/>
              </a:solidFill>
              <a:latin typeface="Trebuchet MS"/>
              <a:ea typeface="Trebuchet MS"/>
              <a:cs typeface="Trebuchet MS"/>
              <a:sym typeface="Trebuchet MS"/>
            </a:endParaRPr>
          </a:p>
          <a:p>
            <a:pPr indent="0" lvl="0" marL="0" marR="0" rtl="0" algn="l">
              <a:lnSpc>
                <a:spcPct val="100000"/>
              </a:lnSpc>
              <a:spcBef>
                <a:spcPts val="50"/>
              </a:spcBef>
              <a:spcAft>
                <a:spcPts val="0"/>
              </a:spcAft>
              <a:buNone/>
            </a:pPr>
            <a:r>
              <a:t/>
            </a:r>
            <a:endParaRPr sz="3250">
              <a:solidFill>
                <a:schemeClr val="dk1"/>
              </a:solidFill>
              <a:latin typeface="Trebuchet MS"/>
              <a:ea typeface="Trebuchet MS"/>
              <a:cs typeface="Trebuchet MS"/>
              <a:sym typeface="Trebuchet MS"/>
            </a:endParaRPr>
          </a:p>
          <a:p>
            <a:pPr indent="-528955" lvl="0" marL="541020" marR="2824480" rtl="0" algn="l">
              <a:lnSpc>
                <a:spcPct val="130200"/>
              </a:lnSpc>
              <a:spcBef>
                <a:spcPts val="5"/>
              </a:spcBef>
              <a:spcAft>
                <a:spcPts val="0"/>
              </a:spcAft>
              <a:buNone/>
            </a:pPr>
            <a:r>
              <a:rPr lang="en-US" sz="2450">
                <a:solidFill>
                  <a:srgbClr val="FFFFFF"/>
                </a:solidFill>
                <a:latin typeface="Trebuchet MS"/>
                <a:ea typeface="Trebuchet MS"/>
                <a:cs typeface="Trebuchet MS"/>
                <a:sym typeface="Trebuchet MS"/>
              </a:rPr>
              <a:t>La tarjeta que se puede solicitar dentro de su App tiene 2 versiones:  Tarjeta digital</a:t>
            </a:r>
            <a:endParaRPr sz="2450">
              <a:solidFill>
                <a:schemeClr val="dk1"/>
              </a:solidFill>
              <a:latin typeface="Trebuchet MS"/>
              <a:ea typeface="Trebuchet MS"/>
              <a:cs typeface="Trebuchet MS"/>
              <a:sym typeface="Trebuchet MS"/>
            </a:endParaRPr>
          </a:p>
          <a:p>
            <a:pPr indent="0" lvl="0" marL="541020" marR="0" rtl="0" algn="l">
              <a:lnSpc>
                <a:spcPct val="100000"/>
              </a:lnSpc>
              <a:spcBef>
                <a:spcPts val="885"/>
              </a:spcBef>
              <a:spcAft>
                <a:spcPts val="0"/>
              </a:spcAft>
              <a:buNone/>
            </a:pPr>
            <a:r>
              <a:rPr lang="en-US" sz="2450">
                <a:solidFill>
                  <a:srgbClr val="FFFFFF"/>
                </a:solidFill>
                <a:latin typeface="Trebuchet MS"/>
                <a:ea typeface="Trebuchet MS"/>
                <a:cs typeface="Trebuchet MS"/>
                <a:sym typeface="Trebuchet MS"/>
              </a:rPr>
              <a:t>Tarjeta física</a:t>
            </a:r>
            <a:endParaRPr sz="2450">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3000">
              <a:solidFill>
                <a:schemeClr val="dk1"/>
              </a:solidFill>
              <a:latin typeface="Trebuchet MS"/>
              <a:ea typeface="Trebuchet MS"/>
              <a:cs typeface="Trebuchet MS"/>
              <a:sym typeface="Trebuchet MS"/>
            </a:endParaRPr>
          </a:p>
          <a:p>
            <a:pPr indent="0" lvl="0" marL="422275" marR="0" rtl="0" algn="l">
              <a:lnSpc>
                <a:spcPct val="100000"/>
              </a:lnSpc>
              <a:spcBef>
                <a:spcPts val="2255"/>
              </a:spcBef>
              <a:spcAft>
                <a:spcPts val="0"/>
              </a:spcAft>
              <a:buNone/>
            </a:pPr>
            <a:r>
              <a:rPr b="1" lang="en-US" sz="5000">
                <a:solidFill>
                  <a:srgbClr val="00E3B8"/>
                </a:solidFill>
                <a:latin typeface="Arial"/>
                <a:ea typeface="Arial"/>
                <a:cs typeface="Arial"/>
                <a:sym typeface="Arial"/>
              </a:rPr>
              <a:t>PROBLEMA A RESOLVER</a:t>
            </a:r>
            <a:endParaRPr sz="5000">
              <a:solidFill>
                <a:schemeClr val="dk1"/>
              </a:solidFill>
              <a:latin typeface="Arial"/>
              <a:ea typeface="Arial"/>
              <a:cs typeface="Arial"/>
              <a:sym typeface="Arial"/>
            </a:endParaRPr>
          </a:p>
          <a:p>
            <a:pPr indent="0" lvl="0" marL="12700" marR="5080" rtl="0" algn="just">
              <a:lnSpc>
                <a:spcPct val="130200"/>
              </a:lnSpc>
              <a:spcBef>
                <a:spcPts val="3575"/>
              </a:spcBef>
              <a:spcAft>
                <a:spcPts val="0"/>
              </a:spcAft>
              <a:buNone/>
            </a:pPr>
            <a:r>
              <a:rPr lang="en-US" sz="2450">
                <a:solidFill>
                  <a:srgbClr val="FFFFFF"/>
                </a:solidFill>
                <a:latin typeface="Trebuchet MS"/>
                <a:ea typeface="Trebuchet MS"/>
                <a:cs typeface="Trebuchet MS"/>
                <a:sym typeface="Trebuchet MS"/>
              </a:rPr>
              <a:t>Es necesario que la empresa cuente con un alertamiento de transacciones que  pueden ser posibles fraudes, a través de un modelo de marching learning para tomar  acciones preventivas y estratégicas que disminuyan el número de aclaraciones relacionadas a un fraude.</a:t>
            </a:r>
            <a:endParaRPr sz="2450">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 name="Shape 78"/>
        <p:cNvGrpSpPr/>
        <p:nvPr/>
      </p:nvGrpSpPr>
      <p:grpSpPr>
        <a:xfrm>
          <a:off x="0" y="0"/>
          <a:ext cx="0" cy="0"/>
          <a:chOff x="0" y="0"/>
          <a:chExt cx="0" cy="0"/>
        </a:xfrm>
      </p:grpSpPr>
      <p:pic>
        <p:nvPicPr>
          <p:cNvPr id="79" name="Google Shape;79;p4"/>
          <p:cNvPicPr preferRelativeResize="0"/>
          <p:nvPr/>
        </p:nvPicPr>
        <p:blipFill rotWithShape="1">
          <a:blip r:embed="rId3">
            <a:alphaModFix/>
          </a:blip>
          <a:srcRect b="0" l="0" r="0" t="0"/>
          <a:stretch/>
        </p:blipFill>
        <p:spPr>
          <a:xfrm>
            <a:off x="0" y="0"/>
            <a:ext cx="18287999" cy="10286999"/>
          </a:xfrm>
          <a:prstGeom prst="rect">
            <a:avLst/>
          </a:prstGeom>
          <a:noFill/>
          <a:ln>
            <a:noFill/>
          </a:ln>
        </p:spPr>
      </p:pic>
      <p:grpSp>
        <p:nvGrpSpPr>
          <p:cNvPr id="80" name="Google Shape;80;p4"/>
          <p:cNvGrpSpPr/>
          <p:nvPr/>
        </p:nvGrpSpPr>
        <p:grpSpPr>
          <a:xfrm>
            <a:off x="0" y="2344429"/>
            <a:ext cx="18288000" cy="6467475"/>
            <a:chOff x="0" y="2344429"/>
            <a:chExt cx="18288000" cy="6467475"/>
          </a:xfrm>
        </p:grpSpPr>
        <p:sp>
          <p:nvSpPr>
            <p:cNvPr id="81" name="Google Shape;81;p4"/>
            <p:cNvSpPr/>
            <p:nvPr/>
          </p:nvSpPr>
          <p:spPr>
            <a:xfrm>
              <a:off x="0" y="2344429"/>
              <a:ext cx="18288000" cy="6467475"/>
            </a:xfrm>
            <a:custGeom>
              <a:rect b="b" l="l" r="r" t="t"/>
              <a:pathLst>
                <a:path extrusionOk="0" h="6467475" w="18288000">
                  <a:moveTo>
                    <a:pt x="0" y="6467474"/>
                  </a:moveTo>
                  <a:lnTo>
                    <a:pt x="0" y="0"/>
                  </a:lnTo>
                  <a:lnTo>
                    <a:pt x="18288000" y="0"/>
                  </a:lnTo>
                  <a:lnTo>
                    <a:pt x="18288000" y="6467474"/>
                  </a:lnTo>
                  <a:lnTo>
                    <a:pt x="0" y="6467474"/>
                  </a:lnTo>
                  <a:close/>
                </a:path>
              </a:pathLst>
            </a:custGeom>
            <a:solidFill>
              <a:srgbClr val="17252F">
                <a:alpha val="6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2" name="Google Shape;82;p4"/>
            <p:cNvPicPr preferRelativeResize="0"/>
            <p:nvPr/>
          </p:nvPicPr>
          <p:blipFill rotWithShape="1">
            <a:blip r:embed="rId4">
              <a:alphaModFix/>
            </a:blip>
            <a:srcRect b="0" l="0" r="0" t="0"/>
            <a:stretch/>
          </p:blipFill>
          <p:spPr>
            <a:xfrm>
              <a:off x="1437065" y="3906196"/>
              <a:ext cx="3238499" cy="3409949"/>
            </a:xfrm>
            <a:prstGeom prst="rect">
              <a:avLst/>
            </a:prstGeom>
            <a:noFill/>
            <a:ln>
              <a:noFill/>
            </a:ln>
          </p:spPr>
        </p:pic>
        <p:pic>
          <p:nvPicPr>
            <p:cNvPr id="83" name="Google Shape;83;p4"/>
            <p:cNvPicPr preferRelativeResize="0"/>
            <p:nvPr/>
          </p:nvPicPr>
          <p:blipFill rotWithShape="1">
            <a:blip r:embed="rId5">
              <a:alphaModFix/>
            </a:blip>
            <a:srcRect b="0" l="0" r="0" t="0"/>
            <a:stretch/>
          </p:blipFill>
          <p:spPr>
            <a:xfrm>
              <a:off x="5631190" y="3906196"/>
              <a:ext cx="3238500" cy="3409949"/>
            </a:xfrm>
            <a:prstGeom prst="rect">
              <a:avLst/>
            </a:prstGeom>
            <a:noFill/>
            <a:ln>
              <a:noFill/>
            </a:ln>
          </p:spPr>
        </p:pic>
        <p:pic>
          <p:nvPicPr>
            <p:cNvPr id="84" name="Google Shape;84;p4"/>
            <p:cNvPicPr preferRelativeResize="0"/>
            <p:nvPr/>
          </p:nvPicPr>
          <p:blipFill rotWithShape="1">
            <a:blip r:embed="rId6">
              <a:alphaModFix/>
            </a:blip>
            <a:srcRect b="0" l="0" r="0" t="0"/>
            <a:stretch/>
          </p:blipFill>
          <p:spPr>
            <a:xfrm>
              <a:off x="9825314" y="3906196"/>
              <a:ext cx="3238499" cy="3409949"/>
            </a:xfrm>
            <a:prstGeom prst="rect">
              <a:avLst/>
            </a:prstGeom>
            <a:noFill/>
            <a:ln>
              <a:noFill/>
            </a:ln>
          </p:spPr>
        </p:pic>
        <p:pic>
          <p:nvPicPr>
            <p:cNvPr id="85" name="Google Shape;85;p4"/>
            <p:cNvPicPr preferRelativeResize="0"/>
            <p:nvPr/>
          </p:nvPicPr>
          <p:blipFill rotWithShape="1">
            <a:blip r:embed="rId7">
              <a:alphaModFix/>
            </a:blip>
            <a:srcRect b="0" l="0" r="0" t="0"/>
            <a:stretch/>
          </p:blipFill>
          <p:spPr>
            <a:xfrm>
              <a:off x="14019437" y="3906196"/>
              <a:ext cx="3238499" cy="3409949"/>
            </a:xfrm>
            <a:prstGeom prst="rect">
              <a:avLst/>
            </a:prstGeom>
            <a:noFill/>
            <a:ln>
              <a:noFill/>
            </a:ln>
          </p:spPr>
        </p:pic>
      </p:grpSp>
      <p:sp>
        <p:nvSpPr>
          <p:cNvPr id="86" name="Google Shape;86;p4"/>
          <p:cNvSpPr txBox="1"/>
          <p:nvPr>
            <p:ph type="title"/>
          </p:nvPr>
        </p:nvSpPr>
        <p:spPr>
          <a:xfrm>
            <a:off x="1426128" y="2801360"/>
            <a:ext cx="257810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EQUIPO</a:t>
            </a:r>
            <a:endParaRPr/>
          </a:p>
        </p:txBody>
      </p:sp>
      <p:sp>
        <p:nvSpPr>
          <p:cNvPr id="87" name="Google Shape;87;p4"/>
          <p:cNvSpPr txBox="1"/>
          <p:nvPr/>
        </p:nvSpPr>
        <p:spPr>
          <a:xfrm>
            <a:off x="5722708" y="7530188"/>
            <a:ext cx="28230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0E3B8"/>
                </a:solidFill>
                <a:latin typeface="Arial"/>
                <a:ea typeface="Arial"/>
                <a:cs typeface="Arial"/>
                <a:sym typeface="Arial"/>
              </a:rPr>
              <a:t>LUCAS LIS</a:t>
            </a:r>
            <a:endParaRPr sz="2400">
              <a:solidFill>
                <a:schemeClr val="dk1"/>
              </a:solidFill>
              <a:latin typeface="Arial"/>
              <a:ea typeface="Arial"/>
              <a:cs typeface="Arial"/>
              <a:sym typeface="Arial"/>
            </a:endParaRPr>
          </a:p>
        </p:txBody>
      </p:sp>
      <p:sp>
        <p:nvSpPr>
          <p:cNvPr id="88" name="Google Shape;88;p4"/>
          <p:cNvSpPr txBox="1"/>
          <p:nvPr/>
        </p:nvSpPr>
        <p:spPr>
          <a:xfrm>
            <a:off x="1426128" y="7525711"/>
            <a:ext cx="215836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0E3B8"/>
                </a:solidFill>
                <a:latin typeface="Arial"/>
                <a:ea typeface="Arial"/>
                <a:cs typeface="Arial"/>
                <a:sym typeface="Arial"/>
              </a:rPr>
              <a:t>ISSIS LOBATO</a:t>
            </a:r>
            <a:endParaRPr sz="2400">
              <a:solidFill>
                <a:schemeClr val="dk1"/>
              </a:solidFill>
              <a:latin typeface="Arial"/>
              <a:ea typeface="Arial"/>
              <a:cs typeface="Arial"/>
              <a:sym typeface="Arial"/>
            </a:endParaRPr>
          </a:p>
        </p:txBody>
      </p:sp>
      <p:sp>
        <p:nvSpPr>
          <p:cNvPr id="89" name="Google Shape;89;p4"/>
          <p:cNvSpPr txBox="1"/>
          <p:nvPr/>
        </p:nvSpPr>
        <p:spPr>
          <a:xfrm>
            <a:off x="9812614" y="7525711"/>
            <a:ext cx="292544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0E3B8"/>
                </a:solidFill>
                <a:latin typeface="Arial"/>
                <a:ea typeface="Arial"/>
                <a:cs typeface="Arial"/>
                <a:sym typeface="Arial"/>
              </a:rPr>
              <a:t>JOAQUÍN UGARTE</a:t>
            </a:r>
            <a:endParaRPr sz="2400">
              <a:solidFill>
                <a:schemeClr val="dk1"/>
              </a:solidFill>
              <a:latin typeface="Arial"/>
              <a:ea typeface="Arial"/>
              <a:cs typeface="Arial"/>
              <a:sym typeface="Arial"/>
            </a:endParaRPr>
          </a:p>
        </p:txBody>
      </p:sp>
      <p:sp>
        <p:nvSpPr>
          <p:cNvPr id="90" name="Google Shape;90;p4"/>
          <p:cNvSpPr txBox="1"/>
          <p:nvPr/>
        </p:nvSpPr>
        <p:spPr>
          <a:xfrm>
            <a:off x="14004976" y="7525711"/>
            <a:ext cx="217678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0E3B8"/>
                </a:solidFill>
                <a:latin typeface="Arial"/>
                <a:ea typeface="Arial"/>
                <a:cs typeface="Arial"/>
                <a:sym typeface="Arial"/>
              </a:rPr>
              <a:t>JUAN FLORES</a:t>
            </a:r>
            <a:endParaRPr sz="2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 name="Shape 94"/>
        <p:cNvGrpSpPr/>
        <p:nvPr/>
      </p:nvGrpSpPr>
      <p:grpSpPr>
        <a:xfrm>
          <a:off x="0" y="0"/>
          <a:ext cx="0" cy="0"/>
          <a:chOff x="0" y="0"/>
          <a:chExt cx="0" cy="0"/>
        </a:xfrm>
      </p:grpSpPr>
      <p:pic>
        <p:nvPicPr>
          <p:cNvPr id="95" name="Google Shape;95;p5"/>
          <p:cNvPicPr preferRelativeResize="0"/>
          <p:nvPr/>
        </p:nvPicPr>
        <p:blipFill rotWithShape="1">
          <a:blip r:embed="rId3">
            <a:alphaModFix/>
          </a:blip>
          <a:srcRect b="0" l="0" r="0" t="0"/>
          <a:stretch/>
        </p:blipFill>
        <p:spPr>
          <a:xfrm>
            <a:off x="0" y="3"/>
            <a:ext cx="18287998" cy="10286999"/>
          </a:xfrm>
          <a:prstGeom prst="rect">
            <a:avLst/>
          </a:prstGeom>
          <a:noFill/>
          <a:ln>
            <a:noFill/>
          </a:ln>
        </p:spPr>
      </p:pic>
      <p:sp>
        <p:nvSpPr>
          <p:cNvPr id="96" name="Google Shape;96;p5"/>
          <p:cNvSpPr/>
          <p:nvPr/>
        </p:nvSpPr>
        <p:spPr>
          <a:xfrm>
            <a:off x="8169848" y="3"/>
            <a:ext cx="10118725" cy="10287000"/>
          </a:xfrm>
          <a:custGeom>
            <a:rect b="b" l="l" r="r" t="t"/>
            <a:pathLst>
              <a:path extrusionOk="0" h="10287000" w="10118725">
                <a:moveTo>
                  <a:pt x="10118150" y="10286997"/>
                </a:moveTo>
                <a:lnTo>
                  <a:pt x="0" y="10286997"/>
                </a:lnTo>
                <a:lnTo>
                  <a:pt x="0" y="0"/>
                </a:lnTo>
                <a:lnTo>
                  <a:pt x="10118150" y="0"/>
                </a:lnTo>
                <a:lnTo>
                  <a:pt x="10118150" y="10286997"/>
                </a:lnTo>
                <a:close/>
              </a:path>
            </a:pathLst>
          </a:custGeom>
          <a:solidFill>
            <a:srgbClr val="17252F">
              <a:alpha val="6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5"/>
          <p:cNvSpPr txBox="1"/>
          <p:nvPr/>
        </p:nvSpPr>
        <p:spPr>
          <a:xfrm>
            <a:off x="10460719" y="3983279"/>
            <a:ext cx="5983500" cy="2832600"/>
          </a:xfrm>
          <a:prstGeom prst="rect">
            <a:avLst/>
          </a:prstGeom>
          <a:noFill/>
          <a:ln>
            <a:noFill/>
          </a:ln>
        </p:spPr>
        <p:txBody>
          <a:bodyPr anchorCtr="0" anchor="t" bIns="0" lIns="0" spcFirstLastPara="1" rIns="0" wrap="square" tIns="12700">
            <a:spAutoFit/>
          </a:bodyPr>
          <a:lstStyle/>
          <a:p>
            <a:pPr indent="0" lvl="0" marL="12700" marR="5080" rtl="0" algn="just">
              <a:lnSpc>
                <a:spcPct val="115700"/>
              </a:lnSpc>
              <a:spcBef>
                <a:spcPts val="0"/>
              </a:spcBef>
              <a:spcAft>
                <a:spcPts val="0"/>
              </a:spcAft>
              <a:buNone/>
            </a:pPr>
            <a:r>
              <a:rPr lang="en-US" sz="2700">
                <a:solidFill>
                  <a:srgbClr val="FFFFFF"/>
                </a:solidFill>
                <a:latin typeface="Trebuchet MS"/>
                <a:ea typeface="Trebuchet MS"/>
                <a:cs typeface="Trebuchet MS"/>
                <a:sym typeface="Trebuchet MS"/>
              </a:rPr>
              <a:t>Implementar un modelo por medio de machine learning que nos ayude a indicar las transacciones con altas probabilidades de fraude para la toma de acciones preventivas y/o </a:t>
            </a:r>
            <a:r>
              <a:rPr lang="en-US" sz="2700">
                <a:solidFill>
                  <a:srgbClr val="FFFFFF"/>
                </a:solidFill>
                <a:latin typeface="Trebuchet MS"/>
                <a:ea typeface="Trebuchet MS"/>
                <a:cs typeface="Trebuchet MS"/>
                <a:sym typeface="Trebuchet MS"/>
              </a:rPr>
              <a:t>estratégicas</a:t>
            </a:r>
            <a:r>
              <a:rPr lang="en-US" sz="2700">
                <a:solidFill>
                  <a:srgbClr val="FFFFFF"/>
                </a:solidFill>
                <a:latin typeface="Trebuchet MS"/>
                <a:ea typeface="Trebuchet MS"/>
                <a:cs typeface="Trebuchet MS"/>
                <a:sym typeface="Trebuchet MS"/>
              </a:rPr>
              <a:t>.</a:t>
            </a:r>
            <a:endParaRPr sz="2700">
              <a:solidFill>
                <a:schemeClr val="dk1"/>
              </a:solidFill>
              <a:latin typeface="Trebuchet MS"/>
              <a:ea typeface="Trebuchet MS"/>
              <a:cs typeface="Trebuchet MS"/>
              <a:sym typeface="Trebuchet MS"/>
            </a:endParaRPr>
          </a:p>
        </p:txBody>
      </p:sp>
      <p:sp>
        <p:nvSpPr>
          <p:cNvPr id="98" name="Google Shape;98;p5"/>
          <p:cNvSpPr txBox="1"/>
          <p:nvPr>
            <p:ph type="title"/>
          </p:nvPr>
        </p:nvSpPr>
        <p:spPr>
          <a:xfrm>
            <a:off x="9454219" y="1180250"/>
            <a:ext cx="5528700" cy="782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OBJETIVO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 name="Shape 102"/>
        <p:cNvGrpSpPr/>
        <p:nvPr/>
      </p:nvGrpSpPr>
      <p:grpSpPr>
        <a:xfrm>
          <a:off x="0" y="0"/>
          <a:ext cx="0" cy="0"/>
          <a:chOff x="0" y="0"/>
          <a:chExt cx="0" cy="0"/>
        </a:xfrm>
      </p:grpSpPr>
      <p:pic>
        <p:nvPicPr>
          <p:cNvPr id="103" name="Google Shape;103;p6"/>
          <p:cNvPicPr preferRelativeResize="0"/>
          <p:nvPr/>
        </p:nvPicPr>
        <p:blipFill rotWithShape="1">
          <a:blip r:embed="rId3">
            <a:alphaModFix/>
          </a:blip>
          <a:srcRect b="0" l="0" r="0" t="0"/>
          <a:stretch/>
        </p:blipFill>
        <p:spPr>
          <a:xfrm>
            <a:off x="0" y="0"/>
            <a:ext cx="18287999" cy="10286999"/>
          </a:xfrm>
          <a:prstGeom prst="rect">
            <a:avLst/>
          </a:prstGeom>
          <a:noFill/>
          <a:ln>
            <a:noFill/>
          </a:ln>
        </p:spPr>
      </p:pic>
      <p:sp>
        <p:nvSpPr>
          <p:cNvPr id="104" name="Google Shape;104;p6"/>
          <p:cNvSpPr/>
          <p:nvPr/>
        </p:nvSpPr>
        <p:spPr>
          <a:xfrm>
            <a:off x="3589859" y="2283713"/>
            <a:ext cx="11106150" cy="5715000"/>
          </a:xfrm>
          <a:custGeom>
            <a:rect b="b" l="l" r="r" t="t"/>
            <a:pathLst>
              <a:path extrusionOk="0" h="5715000" w="11106150">
                <a:moveTo>
                  <a:pt x="11105994" y="5714999"/>
                </a:moveTo>
                <a:lnTo>
                  <a:pt x="0" y="5714999"/>
                </a:lnTo>
                <a:lnTo>
                  <a:pt x="0" y="0"/>
                </a:lnTo>
                <a:lnTo>
                  <a:pt x="11105994" y="0"/>
                </a:lnTo>
                <a:lnTo>
                  <a:pt x="11105994" y="5714999"/>
                </a:lnTo>
                <a:close/>
              </a:path>
            </a:pathLst>
          </a:custGeom>
          <a:solidFill>
            <a:srgbClr val="17252F">
              <a:alpha val="6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6"/>
          <p:cNvSpPr txBox="1"/>
          <p:nvPr>
            <p:ph type="title"/>
          </p:nvPr>
        </p:nvSpPr>
        <p:spPr>
          <a:xfrm>
            <a:off x="5051211" y="3756056"/>
            <a:ext cx="8185800" cy="2483400"/>
          </a:xfrm>
          <a:prstGeom prst="rect">
            <a:avLst/>
          </a:prstGeom>
          <a:noFill/>
          <a:ln>
            <a:noFill/>
          </a:ln>
        </p:spPr>
        <p:txBody>
          <a:bodyPr anchorCtr="0" anchor="t" bIns="0" lIns="0" spcFirstLastPara="1" rIns="0" wrap="square" tIns="127000">
            <a:spAutoFit/>
          </a:bodyPr>
          <a:lstStyle/>
          <a:p>
            <a:pPr indent="0" lvl="0" marL="0" rtl="0" algn="ctr">
              <a:lnSpc>
                <a:spcPct val="100000"/>
              </a:lnSpc>
              <a:spcBef>
                <a:spcPts val="0"/>
              </a:spcBef>
              <a:spcAft>
                <a:spcPts val="0"/>
              </a:spcAft>
              <a:buNone/>
            </a:pPr>
            <a:r>
              <a:rPr b="0" lang="en-US" sz="4950">
                <a:latin typeface="Trebuchet MS"/>
                <a:ea typeface="Trebuchet MS"/>
                <a:cs typeface="Trebuchet MS"/>
                <a:sym typeface="Trebuchet MS"/>
              </a:rPr>
              <a:t>A N Á L I S I S	D E 	D A T O S</a:t>
            </a:r>
            <a:endParaRPr sz="4950">
              <a:latin typeface="Trebuchet MS"/>
              <a:ea typeface="Trebuchet MS"/>
              <a:cs typeface="Trebuchet MS"/>
              <a:sym typeface="Trebuchet MS"/>
            </a:endParaRPr>
          </a:p>
          <a:p>
            <a:pPr indent="0" lvl="0" marL="0" rtl="0" algn="ctr">
              <a:lnSpc>
                <a:spcPct val="100000"/>
              </a:lnSpc>
              <a:spcBef>
                <a:spcPts val="1620"/>
              </a:spcBef>
              <a:spcAft>
                <a:spcPts val="0"/>
              </a:spcAft>
              <a:buNone/>
            </a:pPr>
            <a:r>
              <a:rPr lang="en-US" sz="9000">
                <a:solidFill>
                  <a:srgbClr val="FFFFFF"/>
                </a:solidFill>
              </a:rPr>
              <a:t>FASE 1</a:t>
            </a:r>
            <a:endParaRPr sz="9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txBox="1"/>
          <p:nvPr/>
        </p:nvSpPr>
        <p:spPr>
          <a:xfrm>
            <a:off x="2395682" y="1081024"/>
            <a:ext cx="12752100" cy="1455600"/>
          </a:xfrm>
          <a:prstGeom prst="rect">
            <a:avLst/>
          </a:prstGeom>
          <a:noFill/>
          <a:ln>
            <a:noFill/>
          </a:ln>
        </p:spPr>
        <p:txBody>
          <a:bodyPr anchorCtr="0" anchor="t" bIns="0" lIns="0" spcFirstLastPara="1" rIns="0" wrap="square" tIns="12700">
            <a:spAutoFit/>
          </a:bodyPr>
          <a:lstStyle/>
          <a:p>
            <a:pPr indent="0" lvl="0" marL="12700" marR="5080" rtl="0" algn="just">
              <a:lnSpc>
                <a:spcPct val="130200"/>
              </a:lnSpc>
              <a:spcBef>
                <a:spcPts val="0"/>
              </a:spcBef>
              <a:spcAft>
                <a:spcPts val="0"/>
              </a:spcAft>
              <a:buNone/>
            </a:pPr>
            <a:r>
              <a:rPr lang="en-US" sz="2400">
                <a:solidFill>
                  <a:srgbClr val="FFFFFF"/>
                </a:solidFill>
                <a:latin typeface="Trebuchet MS"/>
                <a:ea typeface="Trebuchet MS"/>
                <a:cs typeface="Trebuchet MS"/>
                <a:sym typeface="Trebuchet MS"/>
              </a:rPr>
              <a:t>El	análisis	inicial	se	generó	con	la	base	de	las	reclamaciones	generadas	por los  usuarios que utilizan las tarjetas de crédito-débito que otorga la aplicación.</a:t>
            </a:r>
            <a:endParaRPr sz="2400">
              <a:solidFill>
                <a:schemeClr val="dk1"/>
              </a:solidFill>
              <a:latin typeface="Trebuchet MS"/>
              <a:ea typeface="Trebuchet MS"/>
              <a:cs typeface="Trebuchet MS"/>
              <a:sym typeface="Trebuchet MS"/>
            </a:endParaRPr>
          </a:p>
          <a:p>
            <a:pPr indent="0" lvl="0" marL="12700" marR="0" rtl="0" algn="just">
              <a:lnSpc>
                <a:spcPct val="100000"/>
              </a:lnSpc>
              <a:spcBef>
                <a:spcPts val="869"/>
              </a:spcBef>
              <a:spcAft>
                <a:spcPts val="0"/>
              </a:spcAft>
              <a:buNone/>
            </a:pPr>
            <a:r>
              <a:rPr lang="en-US" sz="2400">
                <a:solidFill>
                  <a:srgbClr val="FFFFFF"/>
                </a:solidFill>
                <a:latin typeface="Trebuchet MS"/>
                <a:ea typeface="Trebuchet MS"/>
                <a:cs typeface="Trebuchet MS"/>
                <a:sym typeface="Trebuchet MS"/>
              </a:rPr>
              <a:t>Los principales	insights que encontramos son:</a:t>
            </a:r>
            <a:endParaRPr sz="2400">
              <a:solidFill>
                <a:schemeClr val="dk1"/>
              </a:solidFill>
              <a:latin typeface="Trebuchet MS"/>
              <a:ea typeface="Trebuchet MS"/>
              <a:cs typeface="Trebuchet MS"/>
              <a:sym typeface="Trebuchet MS"/>
            </a:endParaRPr>
          </a:p>
        </p:txBody>
      </p:sp>
      <p:sp>
        <p:nvSpPr>
          <p:cNvPr id="111" name="Google Shape;111;p7"/>
          <p:cNvSpPr txBox="1"/>
          <p:nvPr/>
        </p:nvSpPr>
        <p:spPr>
          <a:xfrm>
            <a:off x="2395682" y="7572406"/>
            <a:ext cx="12756600" cy="1344300"/>
          </a:xfrm>
          <a:prstGeom prst="rect">
            <a:avLst/>
          </a:prstGeom>
          <a:noFill/>
          <a:ln>
            <a:noFill/>
          </a:ln>
        </p:spPr>
        <p:txBody>
          <a:bodyPr anchorCtr="0" anchor="t" bIns="0" lIns="0" spcFirstLastPara="1" rIns="0" wrap="square" tIns="12700">
            <a:spAutoFit/>
          </a:bodyPr>
          <a:lstStyle/>
          <a:p>
            <a:pPr indent="0" lvl="0" marL="12700" marR="5080" rtl="0" algn="just">
              <a:lnSpc>
                <a:spcPct val="130200"/>
              </a:lnSpc>
              <a:spcBef>
                <a:spcPts val="0"/>
              </a:spcBef>
              <a:spcAft>
                <a:spcPts val="0"/>
              </a:spcAft>
              <a:buNone/>
            </a:pPr>
            <a:r>
              <a:rPr lang="en-US" sz="2400">
                <a:solidFill>
                  <a:srgbClr val="FFFFFF"/>
                </a:solidFill>
                <a:latin typeface="Trebuchet MS"/>
                <a:ea typeface="Trebuchet MS"/>
                <a:cs typeface="Trebuchet MS"/>
                <a:sym typeface="Trebuchet MS"/>
              </a:rPr>
              <a:t>El principal motivo por el que un usuario genera una aclaración </a:t>
            </a:r>
            <a:r>
              <a:rPr lang="en-US" sz="2400">
                <a:solidFill>
                  <a:srgbClr val="FFFFFF"/>
                </a:solidFill>
                <a:latin typeface="Trebuchet MS"/>
                <a:ea typeface="Trebuchet MS"/>
                <a:cs typeface="Trebuchet MS"/>
                <a:sym typeface="Trebuchet MS"/>
              </a:rPr>
              <a:t>está</a:t>
            </a:r>
            <a:r>
              <a:rPr lang="en-US" sz="2400">
                <a:solidFill>
                  <a:srgbClr val="FFFFFF"/>
                </a:solidFill>
                <a:latin typeface="Trebuchet MS"/>
                <a:ea typeface="Trebuchet MS"/>
                <a:cs typeface="Trebuchet MS"/>
                <a:sym typeface="Trebuchet MS"/>
              </a:rPr>
              <a:t> relacionado a  un cargo no reconocido, es decir, no </a:t>
            </a:r>
            <a:r>
              <a:rPr lang="en-US" sz="2400">
                <a:solidFill>
                  <a:srgbClr val="FFFFFF"/>
                </a:solidFill>
                <a:latin typeface="Trebuchet MS"/>
                <a:ea typeface="Trebuchet MS"/>
                <a:cs typeface="Trebuchet MS"/>
                <a:sym typeface="Trebuchet MS"/>
              </a:rPr>
              <a:t>participó</a:t>
            </a:r>
            <a:r>
              <a:rPr lang="en-US" sz="2400">
                <a:solidFill>
                  <a:srgbClr val="FFFFFF"/>
                </a:solidFill>
                <a:latin typeface="Trebuchet MS"/>
                <a:ea typeface="Trebuchet MS"/>
                <a:cs typeface="Trebuchet MS"/>
                <a:sym typeface="Trebuchet MS"/>
              </a:rPr>
              <a:t> en la transacción señalando </a:t>
            </a:r>
            <a:r>
              <a:rPr lang="en-US" sz="2400">
                <a:solidFill>
                  <a:srgbClr val="FFFFFF"/>
                </a:solidFill>
                <a:latin typeface="Trebuchet MS"/>
                <a:ea typeface="Trebuchet MS"/>
                <a:cs typeface="Trebuchet MS"/>
                <a:sym typeface="Trebuchet MS"/>
              </a:rPr>
              <a:t>así</a:t>
            </a:r>
            <a:r>
              <a:rPr lang="en-US" sz="2400">
                <a:solidFill>
                  <a:srgbClr val="FFFFFF"/>
                </a:solidFill>
                <a:latin typeface="Trebuchet MS"/>
                <a:ea typeface="Trebuchet MS"/>
                <a:cs typeface="Trebuchet MS"/>
                <a:sym typeface="Trebuchet MS"/>
              </a:rPr>
              <a:t>  transacciones de fraude.</a:t>
            </a:r>
            <a:endParaRPr sz="2400">
              <a:solidFill>
                <a:schemeClr val="dk1"/>
              </a:solidFill>
              <a:latin typeface="Trebuchet MS"/>
              <a:ea typeface="Trebuchet MS"/>
              <a:cs typeface="Trebuchet MS"/>
              <a:sym typeface="Trebuchet MS"/>
            </a:endParaRPr>
          </a:p>
        </p:txBody>
      </p:sp>
      <p:pic>
        <p:nvPicPr>
          <p:cNvPr id="112" name="Google Shape;112;p7"/>
          <p:cNvPicPr preferRelativeResize="0"/>
          <p:nvPr/>
        </p:nvPicPr>
        <p:blipFill>
          <a:blip r:embed="rId3">
            <a:alphaModFix/>
          </a:blip>
          <a:stretch>
            <a:fillRect/>
          </a:stretch>
        </p:blipFill>
        <p:spPr>
          <a:xfrm>
            <a:off x="4001100" y="3018100"/>
            <a:ext cx="10631351" cy="4071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nvSpPr>
        <p:spPr>
          <a:xfrm>
            <a:off x="2316727" y="1096450"/>
            <a:ext cx="14641200" cy="382200"/>
          </a:xfrm>
          <a:prstGeom prst="rect">
            <a:avLst/>
          </a:prstGeom>
          <a:noFill/>
          <a:ln>
            <a:noFill/>
          </a:ln>
        </p:spPr>
        <p:txBody>
          <a:bodyPr anchorCtr="0" anchor="t" bIns="0" lIns="0" spcFirstLastPara="1" rIns="0" wrap="square" tIns="12700">
            <a:spAutoFit/>
          </a:bodyPr>
          <a:lstStyle/>
          <a:p>
            <a:pPr indent="0" lvl="0" marL="12700" marR="5080" rtl="0" algn="l">
              <a:lnSpc>
                <a:spcPct val="130200"/>
              </a:lnSpc>
              <a:spcBef>
                <a:spcPts val="0"/>
              </a:spcBef>
              <a:spcAft>
                <a:spcPts val="0"/>
              </a:spcAft>
              <a:buNone/>
            </a:pPr>
            <a:r>
              <a:rPr lang="en-US" sz="2400">
                <a:solidFill>
                  <a:srgbClr val="FFFFFF"/>
                </a:solidFill>
                <a:latin typeface="Trebuchet MS"/>
                <a:ea typeface="Trebuchet MS"/>
                <a:cs typeface="Trebuchet MS"/>
                <a:sym typeface="Trebuchet MS"/>
              </a:rPr>
              <a:t>El principal número de aclaraciones son por transacciones que fueron generadas con la tarjeta  digital.</a:t>
            </a:r>
            <a:endParaRPr sz="2400">
              <a:solidFill>
                <a:schemeClr val="dk1"/>
              </a:solidFill>
              <a:latin typeface="Trebuchet MS"/>
              <a:ea typeface="Trebuchet MS"/>
              <a:cs typeface="Trebuchet MS"/>
              <a:sym typeface="Trebuchet MS"/>
            </a:endParaRPr>
          </a:p>
        </p:txBody>
      </p:sp>
      <p:sp>
        <p:nvSpPr>
          <p:cNvPr id="118" name="Google Shape;118;p8"/>
          <p:cNvSpPr txBox="1"/>
          <p:nvPr/>
        </p:nvSpPr>
        <p:spPr>
          <a:xfrm>
            <a:off x="2316727" y="5549675"/>
            <a:ext cx="14847000" cy="863100"/>
          </a:xfrm>
          <a:prstGeom prst="rect">
            <a:avLst/>
          </a:prstGeom>
          <a:noFill/>
          <a:ln>
            <a:noFill/>
          </a:ln>
        </p:spPr>
        <p:txBody>
          <a:bodyPr anchorCtr="0" anchor="t" bIns="0" lIns="0" spcFirstLastPara="1" rIns="0" wrap="square" tIns="12700">
            <a:spAutoFit/>
          </a:bodyPr>
          <a:lstStyle/>
          <a:p>
            <a:pPr indent="0" lvl="0" marL="0" marR="5080" rtl="0" algn="just">
              <a:lnSpc>
                <a:spcPct val="130200"/>
              </a:lnSpc>
              <a:spcBef>
                <a:spcPts val="0"/>
              </a:spcBef>
              <a:spcAft>
                <a:spcPts val="0"/>
              </a:spcAft>
              <a:buNone/>
            </a:pPr>
            <a:r>
              <a:rPr lang="en-US" sz="2400">
                <a:solidFill>
                  <a:srgbClr val="FFFFFF"/>
                </a:solidFill>
                <a:latin typeface="Trebuchet MS"/>
                <a:ea typeface="Trebuchet MS"/>
                <a:cs typeface="Trebuchet MS"/>
                <a:sym typeface="Trebuchet MS"/>
              </a:rPr>
              <a:t>Identificamos los tipos de comercio electrónico que fueron utilizados con la tarjeta digital. Encontramos que el mayor número de reclamos fueron realizados en comercios electrónicos NO seguros.</a:t>
            </a:r>
            <a:endParaRPr sz="2400">
              <a:solidFill>
                <a:schemeClr val="dk1"/>
              </a:solidFill>
              <a:latin typeface="Trebuchet MS"/>
              <a:ea typeface="Trebuchet MS"/>
              <a:cs typeface="Trebuchet MS"/>
              <a:sym typeface="Trebuchet MS"/>
            </a:endParaRPr>
          </a:p>
        </p:txBody>
      </p:sp>
      <p:pic>
        <p:nvPicPr>
          <p:cNvPr id="119" name="Google Shape;119;p8"/>
          <p:cNvPicPr preferRelativeResize="0"/>
          <p:nvPr/>
        </p:nvPicPr>
        <p:blipFill>
          <a:blip r:embed="rId3">
            <a:alphaModFix/>
          </a:blip>
          <a:stretch>
            <a:fillRect/>
          </a:stretch>
        </p:blipFill>
        <p:spPr>
          <a:xfrm>
            <a:off x="5141700" y="1761900"/>
            <a:ext cx="7404825" cy="3504525"/>
          </a:xfrm>
          <a:prstGeom prst="rect">
            <a:avLst/>
          </a:prstGeom>
          <a:noFill/>
          <a:ln>
            <a:noFill/>
          </a:ln>
        </p:spPr>
      </p:pic>
      <p:pic>
        <p:nvPicPr>
          <p:cNvPr id="120" name="Google Shape;120;p8"/>
          <p:cNvPicPr preferRelativeResize="0"/>
          <p:nvPr/>
        </p:nvPicPr>
        <p:blipFill>
          <a:blip r:embed="rId4">
            <a:alphaModFix/>
          </a:blip>
          <a:stretch>
            <a:fillRect/>
          </a:stretch>
        </p:blipFill>
        <p:spPr>
          <a:xfrm>
            <a:off x="5109400" y="6639500"/>
            <a:ext cx="7469400" cy="329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17d82e91fef_2_23"/>
          <p:cNvSpPr txBox="1"/>
          <p:nvPr/>
        </p:nvSpPr>
        <p:spPr>
          <a:xfrm>
            <a:off x="2419627" y="1025250"/>
            <a:ext cx="14641200" cy="382200"/>
          </a:xfrm>
          <a:prstGeom prst="rect">
            <a:avLst/>
          </a:prstGeom>
          <a:noFill/>
          <a:ln>
            <a:noFill/>
          </a:ln>
        </p:spPr>
        <p:txBody>
          <a:bodyPr anchorCtr="0" anchor="t" bIns="0" lIns="0" spcFirstLastPara="1" rIns="0" wrap="square" tIns="12700">
            <a:spAutoFit/>
          </a:bodyPr>
          <a:lstStyle/>
          <a:p>
            <a:pPr indent="0" lvl="0" marL="12700" marR="5080" rtl="0" algn="l">
              <a:lnSpc>
                <a:spcPct val="130200"/>
              </a:lnSpc>
              <a:spcBef>
                <a:spcPts val="0"/>
              </a:spcBef>
              <a:spcAft>
                <a:spcPts val="0"/>
              </a:spcAft>
              <a:buNone/>
            </a:pPr>
            <a:r>
              <a:rPr lang="en-US" sz="2400">
                <a:solidFill>
                  <a:srgbClr val="FFFFFF"/>
                </a:solidFill>
                <a:latin typeface="Trebuchet MS"/>
                <a:ea typeface="Trebuchet MS"/>
                <a:cs typeface="Trebuchet MS"/>
                <a:sym typeface="Trebuchet MS"/>
              </a:rPr>
              <a:t>Analizamos la </a:t>
            </a:r>
            <a:r>
              <a:rPr lang="en-US" sz="2400">
                <a:solidFill>
                  <a:srgbClr val="FFFFFF"/>
                </a:solidFill>
                <a:latin typeface="Trebuchet MS"/>
                <a:ea typeface="Trebuchet MS"/>
                <a:cs typeface="Trebuchet MS"/>
                <a:sym typeface="Trebuchet MS"/>
              </a:rPr>
              <a:t>relación</a:t>
            </a:r>
            <a:r>
              <a:rPr lang="en-US" sz="2400">
                <a:solidFill>
                  <a:srgbClr val="FFFFFF"/>
                </a:solidFill>
                <a:latin typeface="Trebuchet MS"/>
                <a:ea typeface="Trebuchet MS"/>
                <a:cs typeface="Trebuchet MS"/>
                <a:sym typeface="Trebuchet MS"/>
              </a:rPr>
              <a:t> entre el motivo del reclamo y el tipo de tarjeta que fue utilizada.</a:t>
            </a:r>
            <a:endParaRPr sz="2400">
              <a:solidFill>
                <a:schemeClr val="dk1"/>
              </a:solidFill>
              <a:latin typeface="Trebuchet MS"/>
              <a:ea typeface="Trebuchet MS"/>
              <a:cs typeface="Trebuchet MS"/>
              <a:sym typeface="Trebuchet MS"/>
            </a:endParaRPr>
          </a:p>
        </p:txBody>
      </p:sp>
      <p:sp>
        <p:nvSpPr>
          <p:cNvPr id="126" name="Google Shape;126;g17d82e91fef_2_23"/>
          <p:cNvSpPr txBox="1"/>
          <p:nvPr/>
        </p:nvSpPr>
        <p:spPr>
          <a:xfrm>
            <a:off x="2419627" y="5399025"/>
            <a:ext cx="14847000" cy="863100"/>
          </a:xfrm>
          <a:prstGeom prst="rect">
            <a:avLst/>
          </a:prstGeom>
          <a:noFill/>
          <a:ln>
            <a:noFill/>
          </a:ln>
        </p:spPr>
        <p:txBody>
          <a:bodyPr anchorCtr="0" anchor="t" bIns="0" lIns="0" spcFirstLastPara="1" rIns="0" wrap="square" tIns="12700">
            <a:spAutoFit/>
          </a:bodyPr>
          <a:lstStyle/>
          <a:p>
            <a:pPr indent="0" lvl="0" marL="12700" marR="5080" rtl="0" algn="just">
              <a:lnSpc>
                <a:spcPct val="130200"/>
              </a:lnSpc>
              <a:spcBef>
                <a:spcPts val="0"/>
              </a:spcBef>
              <a:spcAft>
                <a:spcPts val="0"/>
              </a:spcAft>
              <a:buNone/>
            </a:pPr>
            <a:r>
              <a:rPr lang="en-US" sz="2400">
                <a:solidFill>
                  <a:srgbClr val="FFFFFF"/>
                </a:solidFill>
                <a:latin typeface="Trebuchet MS"/>
                <a:ea typeface="Trebuchet MS"/>
                <a:cs typeface="Trebuchet MS"/>
                <a:sym typeface="Trebuchet MS"/>
              </a:rPr>
              <a:t>Identificamos la relación entre el importe de la transacción y el modo con la que fue realizada.  Concluimos que, los importes de fraude más elevados reclamados fueron realizados con tarjetas  digitales.</a:t>
            </a:r>
            <a:endParaRPr sz="2400">
              <a:solidFill>
                <a:schemeClr val="dk1"/>
              </a:solidFill>
              <a:latin typeface="Trebuchet MS"/>
              <a:ea typeface="Trebuchet MS"/>
              <a:cs typeface="Trebuchet MS"/>
              <a:sym typeface="Trebuchet MS"/>
            </a:endParaRPr>
          </a:p>
        </p:txBody>
      </p:sp>
      <p:pic>
        <p:nvPicPr>
          <p:cNvPr id="127" name="Google Shape;127;g17d82e91fef_2_23"/>
          <p:cNvPicPr preferRelativeResize="0"/>
          <p:nvPr/>
        </p:nvPicPr>
        <p:blipFill>
          <a:blip r:embed="rId3">
            <a:alphaModFix/>
          </a:blip>
          <a:stretch>
            <a:fillRect/>
          </a:stretch>
        </p:blipFill>
        <p:spPr>
          <a:xfrm>
            <a:off x="6314000" y="6725575"/>
            <a:ext cx="5660000" cy="3374000"/>
          </a:xfrm>
          <a:prstGeom prst="rect">
            <a:avLst/>
          </a:prstGeom>
          <a:noFill/>
          <a:ln>
            <a:noFill/>
          </a:ln>
        </p:spPr>
      </p:pic>
      <p:pic>
        <p:nvPicPr>
          <p:cNvPr id="128" name="Google Shape;128;g17d82e91fef_2_23"/>
          <p:cNvPicPr preferRelativeResize="0"/>
          <p:nvPr/>
        </p:nvPicPr>
        <p:blipFill>
          <a:blip r:embed="rId4">
            <a:alphaModFix/>
          </a:blip>
          <a:stretch>
            <a:fillRect/>
          </a:stretch>
        </p:blipFill>
        <p:spPr>
          <a:xfrm>
            <a:off x="6368400" y="1561575"/>
            <a:ext cx="5466325" cy="3683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2022-11-02T16:05:18Z</dcterms:created>
  <dc:creator>Issis Lobato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2022-11-02T00:00:00Z</vt:filetime>
  </property>
  <property fmtid="{D5CDD505-2E9C-101B-9397-08002B2CF9AE}" pid="3" name="Creator">
    <vt:lpwstr>Canva</vt:lpwstr>
  </property>
  <property fmtid="{D5CDD505-2E9C-101B-9397-08002B2CF9AE}" pid="4" name="LastSaved">
    <vt:filetime>2022-11-02T00:00:00Z</vt:filetime>
  </property>
</Properties>
</file>